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65" r:id="rId5"/>
    <p:sldId id="269" r:id="rId6"/>
    <p:sldId id="270" r:id="rId7"/>
    <p:sldId id="271" r:id="rId8"/>
    <p:sldId id="305" r:id="rId9"/>
    <p:sldId id="306" r:id="rId10"/>
    <p:sldId id="307" r:id="rId11"/>
    <p:sldId id="308" r:id="rId12"/>
    <p:sldId id="309" r:id="rId13"/>
    <p:sldId id="296" r:id="rId14"/>
    <p:sldId id="304" r:id="rId15"/>
    <p:sldId id="282" r:id="rId16"/>
    <p:sldId id="275" r:id="rId17"/>
    <p:sldId id="276" r:id="rId18"/>
    <p:sldId id="297" r:id="rId19"/>
    <p:sldId id="285" r:id="rId20"/>
    <p:sldId id="287" r:id="rId21"/>
    <p:sldId id="298" r:id="rId22"/>
    <p:sldId id="300" r:id="rId23"/>
    <p:sldId id="299" r:id="rId24"/>
    <p:sldId id="290" r:id="rId25"/>
    <p:sldId id="292" r:id="rId26"/>
    <p:sldId id="301" r:id="rId27"/>
    <p:sldId id="295" r:id="rId28"/>
    <p:sldId id="279" r:id="rId29"/>
    <p:sldId id="280" r:id="rId30"/>
    <p:sldId id="31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68907" autoAdjust="0"/>
  </p:normalViewPr>
  <p:slideViewPr>
    <p:cSldViewPr>
      <p:cViewPr varScale="1">
        <p:scale>
          <a:sx n="40" d="100"/>
          <a:sy n="40" d="100"/>
        </p:scale>
        <p:origin x="363" y="3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9C7B4-E974-45B7-A790-2CB54A49D061}" type="datetimeFigureOut">
              <a:rPr lang="en-US" smtClean="0"/>
              <a:t>9/13/2017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18CA5-3677-40BB-BCB4-7783E41E1774}" type="slidenum">
              <a:rPr lang="en-US" smtClean="0"/>
              <a:t>‹#›</a:t>
            </a:fld>
            <a:endParaRPr lang="en-US"/>
          </a:p>
        </p:txBody>
      </p:sp>
    </p:spTree>
    <p:extLst>
      <p:ext uri="{BB962C8B-B14F-4D97-AF65-F5344CB8AC3E}">
        <p14:creationId xmlns:p14="http://schemas.microsoft.com/office/powerpoint/2010/main" val="97776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18CA5-3677-40BB-BCB4-7783E41E1774}" type="slidenum">
              <a:rPr lang="en-US" smtClean="0"/>
              <a:t>1</a:t>
            </a:fld>
            <a:endParaRPr lang="en-US"/>
          </a:p>
        </p:txBody>
      </p:sp>
    </p:spTree>
    <p:extLst>
      <p:ext uri="{BB962C8B-B14F-4D97-AF65-F5344CB8AC3E}">
        <p14:creationId xmlns:p14="http://schemas.microsoft.com/office/powerpoint/2010/main" val="1535181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2413" y="355600"/>
            <a:ext cx="6308725" cy="4730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C27BF-E210-4B16-A322-0A92841DA626}" type="slidenum">
              <a:rPr lang="en-US" smtClean="0"/>
              <a:pPr/>
              <a:t>10</a:t>
            </a:fld>
            <a:endParaRPr lang="en-US" dirty="0"/>
          </a:p>
        </p:txBody>
      </p:sp>
    </p:spTree>
    <p:extLst>
      <p:ext uri="{BB962C8B-B14F-4D97-AF65-F5344CB8AC3E}">
        <p14:creationId xmlns:p14="http://schemas.microsoft.com/office/powerpoint/2010/main" val="3288725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52413" y="355600"/>
            <a:ext cx="6308725" cy="4730750"/>
          </a:xfrm>
          <a:ln/>
        </p:spPr>
      </p:sp>
      <p:sp>
        <p:nvSpPr>
          <p:cNvPr id="80901"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61181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52413" y="355600"/>
            <a:ext cx="6308725" cy="4730750"/>
          </a:xfrm>
          <a:ln/>
        </p:spPr>
      </p:sp>
      <p:sp>
        <p:nvSpPr>
          <p:cNvPr id="193539" name="Rectangle 3"/>
          <p:cNvSpPr>
            <a:spLocks noGrp="1" noChangeArrowheads="1"/>
          </p:cNvSpPr>
          <p:nvPr>
            <p:ph type="body" idx="1"/>
          </p:nvPr>
        </p:nvSpPr>
        <p:spPr>
          <a:xfrm>
            <a:off x="685800" y="5486400"/>
            <a:ext cx="5486400" cy="2971800"/>
          </a:xfrm>
        </p:spPr>
        <p:txBody>
          <a:bodyPr/>
          <a:lstStyle/>
          <a:p>
            <a:endParaRPr lang="en-US" dirty="0"/>
          </a:p>
        </p:txBody>
      </p:sp>
    </p:spTree>
    <p:extLst>
      <p:ext uri="{BB962C8B-B14F-4D97-AF65-F5344CB8AC3E}">
        <p14:creationId xmlns:p14="http://schemas.microsoft.com/office/powerpoint/2010/main" val="3328369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52413" y="355600"/>
            <a:ext cx="6308725" cy="4730750"/>
          </a:xfrm>
          <a:ln/>
        </p:spPr>
      </p:sp>
      <p:sp>
        <p:nvSpPr>
          <p:cNvPr id="80901" name="Rectangle 5"/>
          <p:cNvSpPr>
            <a:spLocks noGrp="1" noChangeArrowheads="1"/>
          </p:cNvSpPr>
          <p:nvPr>
            <p:ph type="body" idx="1"/>
          </p:nvPr>
        </p:nvSpPr>
        <p:spPr>
          <a:xfrm>
            <a:off x="685800" y="5257800"/>
            <a:ext cx="5486400" cy="3200400"/>
          </a:xfrm>
        </p:spPr>
        <p:txBody>
          <a:bodyPr/>
          <a:lstStyle/>
          <a:p>
            <a:endParaRPr lang="en-US" dirty="0"/>
          </a:p>
        </p:txBody>
      </p:sp>
    </p:spTree>
    <p:extLst>
      <p:ext uri="{BB962C8B-B14F-4D97-AF65-F5344CB8AC3E}">
        <p14:creationId xmlns:p14="http://schemas.microsoft.com/office/powerpoint/2010/main" val="1979047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747713" y="355600"/>
            <a:ext cx="5318125" cy="3987800"/>
          </a:xfrm>
          <a:ln/>
        </p:spPr>
      </p:sp>
      <p:sp>
        <p:nvSpPr>
          <p:cNvPr id="183299" name="Rectangle 3"/>
          <p:cNvSpPr>
            <a:spLocks noGrp="1" noChangeArrowheads="1"/>
          </p:cNvSpPr>
          <p:nvPr>
            <p:ph type="body" idx="1"/>
          </p:nvPr>
        </p:nvSpPr>
        <p:spPr/>
        <p:txBody>
          <a:bodyPr/>
          <a:lstStyle/>
          <a:p>
            <a:r>
              <a:rPr lang="en-US" sz="1200" b="1" kern="1200" dirty="0" smtClean="0">
                <a:solidFill>
                  <a:schemeClr val="tx1"/>
                </a:solidFill>
                <a:effectLst/>
                <a:latin typeface="+mn-lt"/>
                <a:ea typeface="+mn-ea"/>
                <a:cs typeface="+mn-cs"/>
              </a:rPr>
              <a:t>Exercise Key for Create a Requisition Exercise 1a (1</a:t>
            </a:r>
            <a:r>
              <a:rPr lang="en-US" sz="1200" b="1" kern="1200" baseline="30000" dirty="0" smtClean="0">
                <a:solidFill>
                  <a:schemeClr val="tx1"/>
                </a:solidFill>
                <a:effectLst/>
                <a:latin typeface="+mn-lt"/>
                <a:ea typeface="+mn-ea"/>
                <a:cs typeface="+mn-cs"/>
              </a:rPr>
              <a:t>st</a:t>
            </a:r>
            <a:r>
              <a:rPr lang="en-US" sz="1200" b="1" kern="1200" dirty="0" smtClean="0">
                <a:solidFill>
                  <a:schemeClr val="tx1"/>
                </a:solidFill>
                <a:effectLst/>
                <a:latin typeface="+mn-lt"/>
                <a:ea typeface="+mn-ea"/>
                <a:cs typeface="+mn-cs"/>
              </a:rPr>
              <a:t> do an as an instructor demo, then go back through and complete the exercise again on the screen as the students complete it at the same time)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Use the example from the screenshots in the handout</a:t>
            </a:r>
          </a:p>
          <a:p>
            <a:r>
              <a:rPr lang="en-US" sz="1200" b="1" kern="1200" dirty="0" smtClean="0">
                <a:solidFill>
                  <a:schemeClr val="tx1"/>
                </a:solidFill>
                <a:effectLst/>
                <a:latin typeface="+mn-lt"/>
                <a:ea typeface="+mn-ea"/>
                <a:cs typeface="+mn-cs"/>
              </a:rPr>
              <a:t>Add Items and Services Tab</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Item:  Laser Printer</a:t>
            </a:r>
          </a:p>
          <a:p>
            <a:r>
              <a:rPr lang="en-US" sz="1200" kern="1200" dirty="0" smtClean="0">
                <a:solidFill>
                  <a:schemeClr val="tx1"/>
                </a:solidFill>
                <a:effectLst/>
                <a:latin typeface="+mn-lt"/>
                <a:ea typeface="+mn-ea"/>
                <a:cs typeface="+mn-cs"/>
              </a:rPr>
              <a:t>Price:  2,500</a:t>
            </a:r>
          </a:p>
          <a:p>
            <a:r>
              <a:rPr lang="en-US" sz="1200" kern="1200" dirty="0" smtClean="0">
                <a:solidFill>
                  <a:schemeClr val="tx1"/>
                </a:solidFill>
                <a:effectLst/>
                <a:latin typeface="+mn-lt"/>
                <a:ea typeface="+mn-ea"/>
                <a:cs typeface="+mn-cs"/>
              </a:rPr>
              <a:t>Currency:  USD</a:t>
            </a:r>
          </a:p>
          <a:p>
            <a:r>
              <a:rPr lang="en-US" sz="1200" kern="1200" dirty="0" smtClean="0">
                <a:solidFill>
                  <a:schemeClr val="tx1"/>
                </a:solidFill>
                <a:effectLst/>
                <a:latin typeface="+mn-lt"/>
                <a:ea typeface="+mn-ea"/>
                <a:cs typeface="+mn-cs"/>
              </a:rPr>
              <a:t>Quantity:  3</a:t>
            </a:r>
          </a:p>
          <a:p>
            <a:r>
              <a:rPr lang="en-US" sz="1200" kern="1200" dirty="0" smtClean="0">
                <a:solidFill>
                  <a:schemeClr val="tx1"/>
                </a:solidFill>
                <a:effectLst/>
                <a:latin typeface="+mn-lt"/>
                <a:ea typeface="+mn-ea"/>
                <a:cs typeface="+mn-cs"/>
              </a:rPr>
              <a:t>Unit of Measure:  EA</a:t>
            </a:r>
          </a:p>
          <a:p>
            <a:r>
              <a:rPr lang="en-US" sz="1200" kern="1200" dirty="0" smtClean="0">
                <a:solidFill>
                  <a:schemeClr val="tx1"/>
                </a:solidFill>
                <a:effectLst/>
                <a:latin typeface="+mn-lt"/>
                <a:ea typeface="+mn-ea"/>
                <a:cs typeface="+mn-cs"/>
              </a:rPr>
              <a:t>Category:  43212105 (or click the magnifying glass and search by description and type in “laser printer)”</a:t>
            </a:r>
          </a:p>
          <a:p>
            <a:r>
              <a:rPr lang="en-US" sz="1200" kern="1200" dirty="0" smtClean="0">
                <a:solidFill>
                  <a:schemeClr val="tx1"/>
                </a:solidFill>
                <a:effectLst/>
                <a:latin typeface="+mn-lt"/>
                <a:ea typeface="+mn-ea"/>
                <a:cs typeface="+mn-cs"/>
              </a:rPr>
              <a:t>Due Date:  (Enter the date 7 days from today’s date)</a:t>
            </a:r>
          </a:p>
          <a:p>
            <a:r>
              <a:rPr lang="en-US" sz="1200" kern="1200" dirty="0" smtClean="0">
                <a:solidFill>
                  <a:schemeClr val="tx1"/>
                </a:solidFill>
                <a:effectLst/>
                <a:latin typeface="+mn-lt"/>
                <a:ea typeface="+mn-ea"/>
                <a:cs typeface="+mn-cs"/>
              </a:rPr>
              <a:t>Vendor ID:  Click the magnifying glass, type in “IBM” in the Name field, and click Find then click on the Vendor ID for location 1.</a:t>
            </a:r>
          </a:p>
          <a:p>
            <a:r>
              <a:rPr lang="en-US" sz="1200" kern="1200" dirty="0" smtClean="0">
                <a:solidFill>
                  <a:schemeClr val="tx1"/>
                </a:solidFill>
                <a:effectLst/>
                <a:latin typeface="+mn-lt"/>
                <a:ea typeface="+mn-ea"/>
                <a:cs typeface="+mn-cs"/>
              </a:rPr>
              <a:t>Click Add Item and then create a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item</a:t>
            </a:r>
          </a:p>
          <a:p>
            <a:r>
              <a:rPr lang="en-US" sz="1200" kern="1200" dirty="0" smtClean="0">
                <a:solidFill>
                  <a:schemeClr val="tx1"/>
                </a:solidFill>
                <a:effectLst/>
                <a:latin typeface="+mn-lt"/>
                <a:ea typeface="+mn-ea"/>
                <a:cs typeface="+mn-cs"/>
              </a:rPr>
              <a:t>Item:  Printer Cabinet</a:t>
            </a:r>
          </a:p>
          <a:p>
            <a:r>
              <a:rPr lang="en-US" sz="1200" kern="1200" dirty="0" smtClean="0">
                <a:solidFill>
                  <a:schemeClr val="tx1"/>
                </a:solidFill>
                <a:effectLst/>
                <a:latin typeface="+mn-lt"/>
                <a:ea typeface="+mn-ea"/>
                <a:cs typeface="+mn-cs"/>
              </a:rPr>
              <a:t>Price: 1,500</a:t>
            </a:r>
          </a:p>
          <a:p>
            <a:r>
              <a:rPr lang="en-US" sz="1200" kern="1200" dirty="0" smtClean="0">
                <a:solidFill>
                  <a:schemeClr val="tx1"/>
                </a:solidFill>
                <a:effectLst/>
                <a:latin typeface="+mn-lt"/>
                <a:ea typeface="+mn-ea"/>
                <a:cs typeface="+mn-cs"/>
              </a:rPr>
              <a:t>Currency:  USD</a:t>
            </a:r>
          </a:p>
          <a:p>
            <a:r>
              <a:rPr lang="en-US" sz="1200" kern="1200" dirty="0" smtClean="0">
                <a:solidFill>
                  <a:schemeClr val="tx1"/>
                </a:solidFill>
                <a:effectLst/>
                <a:latin typeface="+mn-lt"/>
                <a:ea typeface="+mn-ea"/>
                <a:cs typeface="+mn-cs"/>
              </a:rPr>
              <a:t>Quantity:  1</a:t>
            </a:r>
          </a:p>
          <a:p>
            <a:r>
              <a:rPr lang="en-US" sz="1200" kern="1200" dirty="0" smtClean="0">
                <a:solidFill>
                  <a:schemeClr val="tx1"/>
                </a:solidFill>
                <a:effectLst/>
                <a:latin typeface="+mn-lt"/>
                <a:ea typeface="+mn-ea"/>
                <a:cs typeface="+mn-cs"/>
              </a:rPr>
              <a:t>Unit of Measure:  EA</a:t>
            </a:r>
          </a:p>
          <a:p>
            <a:r>
              <a:rPr lang="en-US" sz="1200" kern="1200" dirty="0" smtClean="0">
                <a:solidFill>
                  <a:schemeClr val="tx1"/>
                </a:solidFill>
                <a:effectLst/>
                <a:latin typeface="+mn-lt"/>
                <a:ea typeface="+mn-ea"/>
                <a:cs typeface="+mn-cs"/>
              </a:rPr>
              <a:t>Category:  44101725 (or click the magnifying glass and search by description and type in “printer cabinet”)</a:t>
            </a:r>
          </a:p>
          <a:p>
            <a:r>
              <a:rPr lang="en-US" sz="1200" kern="1200" dirty="0" smtClean="0">
                <a:solidFill>
                  <a:schemeClr val="tx1"/>
                </a:solidFill>
                <a:effectLst/>
                <a:latin typeface="+mn-lt"/>
                <a:ea typeface="+mn-ea"/>
                <a:cs typeface="+mn-cs"/>
              </a:rPr>
              <a:t>Due Date:  (Enter the date 7 days from today’s date)</a:t>
            </a:r>
          </a:p>
          <a:p>
            <a:r>
              <a:rPr lang="en-US" sz="1200" kern="1200" dirty="0" smtClean="0">
                <a:solidFill>
                  <a:schemeClr val="tx1"/>
                </a:solidFill>
                <a:effectLst/>
                <a:latin typeface="+mn-lt"/>
                <a:ea typeface="+mn-ea"/>
                <a:cs typeface="+mn-cs"/>
              </a:rPr>
              <a:t>Vendor ID:  Click the magnifying glass, type in “IBM” in the Name field, and click Find then click on the Vendor ID for location 1.</a:t>
            </a:r>
          </a:p>
          <a:p>
            <a:r>
              <a:rPr lang="en-US" sz="1200" kern="1200" dirty="0" smtClean="0">
                <a:solidFill>
                  <a:schemeClr val="tx1"/>
                </a:solidFill>
                <a:effectLst/>
                <a:latin typeface="+mn-lt"/>
                <a:ea typeface="+mn-ea"/>
                <a:cs typeface="+mn-cs"/>
              </a:rPr>
              <a:t>Click Add Item </a:t>
            </a:r>
          </a:p>
          <a:p>
            <a:r>
              <a:rPr lang="en-US" sz="1200" kern="1200" dirty="0" smtClean="0">
                <a:solidFill>
                  <a:schemeClr val="tx1"/>
                </a:solidFill>
                <a:effectLst/>
                <a:latin typeface="+mn-lt"/>
                <a:ea typeface="+mn-ea"/>
                <a:cs typeface="+mn-cs"/>
              </a:rPr>
              <a:t>Click the Review and Submit tab.</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Fund: 22193; Source:</a:t>
            </a:r>
            <a:r>
              <a:rPr lang="en-US" sz="1200" kern="1200" baseline="0" dirty="0" smtClean="0">
                <a:solidFill>
                  <a:schemeClr val="tx1"/>
                </a:solidFill>
                <a:effectLst/>
                <a:latin typeface="+mn-lt"/>
                <a:ea typeface="+mn-ea"/>
                <a:cs typeface="+mn-cs"/>
              </a:rPr>
              <a:t> 14001; Account: 531110; </a:t>
            </a:r>
            <a:r>
              <a:rPr lang="en-US" sz="1200" kern="1200" baseline="0" dirty="0" err="1" smtClean="0">
                <a:solidFill>
                  <a:schemeClr val="tx1"/>
                </a:solidFill>
                <a:effectLst/>
                <a:latin typeface="+mn-lt"/>
                <a:ea typeface="+mn-ea"/>
                <a:cs typeface="+mn-cs"/>
              </a:rPr>
              <a:t>Dept</a:t>
            </a:r>
            <a:r>
              <a:rPr lang="en-US" sz="1200" kern="1200" baseline="0" dirty="0" smtClean="0">
                <a:solidFill>
                  <a:schemeClr val="tx1"/>
                </a:solidFill>
                <a:effectLst/>
                <a:latin typeface="+mn-lt"/>
                <a:ea typeface="+mn-ea"/>
                <a:cs typeface="+mn-cs"/>
              </a:rPr>
              <a:t>: 400101</a:t>
            </a: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004470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52413" y="355600"/>
            <a:ext cx="6308725" cy="4730750"/>
          </a:xfrm>
          <a:ln/>
        </p:spPr>
      </p:sp>
      <p:sp>
        <p:nvSpPr>
          <p:cNvPr id="183299" name="Rectangle 3"/>
          <p:cNvSpPr>
            <a:spLocks noGrp="1" noChangeArrowheads="1"/>
          </p:cNvSpPr>
          <p:nvPr>
            <p:ph type="body" idx="1"/>
          </p:nvPr>
        </p:nvSpPr>
        <p:spPr>
          <a:xfrm>
            <a:off x="685800" y="5562600"/>
            <a:ext cx="5486400" cy="2895600"/>
          </a:xfrm>
        </p:spPr>
        <p:txBody>
          <a:bodyPr/>
          <a:lstStyle/>
          <a:p>
            <a:endParaRPr lang="en-US" dirty="0"/>
          </a:p>
        </p:txBody>
      </p:sp>
    </p:spTree>
    <p:extLst>
      <p:ext uri="{BB962C8B-B14F-4D97-AF65-F5344CB8AC3E}">
        <p14:creationId xmlns:p14="http://schemas.microsoft.com/office/powerpoint/2010/main" val="4119521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52413" y="355600"/>
            <a:ext cx="6308725" cy="4730750"/>
          </a:xfrm>
          <a:ln/>
        </p:spPr>
      </p:sp>
      <p:sp>
        <p:nvSpPr>
          <p:cNvPr id="193539" name="Rectangle 3"/>
          <p:cNvSpPr>
            <a:spLocks noGrp="1" noChangeArrowheads="1"/>
          </p:cNvSpPr>
          <p:nvPr>
            <p:ph type="body" idx="1"/>
          </p:nvPr>
        </p:nvSpPr>
        <p:spPr>
          <a:xfrm>
            <a:off x="685800" y="5486400"/>
            <a:ext cx="5486400" cy="2971800"/>
          </a:xfrm>
        </p:spPr>
        <p:txBody>
          <a:bodyPr/>
          <a:lstStyle/>
          <a:p>
            <a:endParaRPr lang="en-US" dirty="0"/>
          </a:p>
        </p:txBody>
      </p:sp>
    </p:spTree>
    <p:extLst>
      <p:ext uri="{BB962C8B-B14F-4D97-AF65-F5344CB8AC3E}">
        <p14:creationId xmlns:p14="http://schemas.microsoft.com/office/powerpoint/2010/main" val="4214712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52413" y="355600"/>
            <a:ext cx="6308725" cy="4730750"/>
          </a:xfrm>
          <a:ln/>
        </p:spPr>
      </p:sp>
      <p:sp>
        <p:nvSpPr>
          <p:cNvPr id="80901" name="Rectangle 5"/>
          <p:cNvSpPr>
            <a:spLocks noGrp="1" noChangeArrowheads="1"/>
          </p:cNvSpPr>
          <p:nvPr>
            <p:ph type="body" idx="1"/>
          </p:nvPr>
        </p:nvSpPr>
        <p:spPr>
          <a:xfrm>
            <a:off x="685800" y="5334000"/>
            <a:ext cx="5486400" cy="3124200"/>
          </a:xfrm>
        </p:spPr>
        <p:txBody>
          <a:bodyPr/>
          <a:lstStyle/>
          <a:p>
            <a:endParaRPr lang="en-US" dirty="0"/>
          </a:p>
        </p:txBody>
      </p:sp>
    </p:spTree>
    <p:extLst>
      <p:ext uri="{BB962C8B-B14F-4D97-AF65-F5344CB8AC3E}">
        <p14:creationId xmlns:p14="http://schemas.microsoft.com/office/powerpoint/2010/main" val="1810726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52413" y="355600"/>
            <a:ext cx="6308725" cy="4730750"/>
          </a:xfrm>
          <a:ln/>
        </p:spPr>
      </p:sp>
      <p:sp>
        <p:nvSpPr>
          <p:cNvPr id="183299" name="Rectangle 3"/>
          <p:cNvSpPr>
            <a:spLocks noGrp="1" noChangeArrowheads="1"/>
          </p:cNvSpPr>
          <p:nvPr>
            <p:ph type="body" idx="1"/>
          </p:nvPr>
        </p:nvSpPr>
        <p:spPr>
          <a:xfrm>
            <a:off x="685800" y="5410200"/>
            <a:ext cx="5486400" cy="3048000"/>
          </a:xfrm>
        </p:spPr>
        <p:txBody>
          <a:bodyPr/>
          <a:lstStyle/>
          <a:p>
            <a:endParaRPr lang="en-US" dirty="0"/>
          </a:p>
        </p:txBody>
      </p:sp>
    </p:spTree>
    <p:extLst>
      <p:ext uri="{BB962C8B-B14F-4D97-AF65-F5344CB8AC3E}">
        <p14:creationId xmlns:p14="http://schemas.microsoft.com/office/powerpoint/2010/main" val="881371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52413" y="355600"/>
            <a:ext cx="6308725" cy="4730750"/>
          </a:xfrm>
          <a:ln/>
        </p:spPr>
      </p:sp>
      <p:sp>
        <p:nvSpPr>
          <p:cNvPr id="183299" name="Rectangle 3"/>
          <p:cNvSpPr>
            <a:spLocks noGrp="1" noChangeArrowheads="1"/>
          </p:cNvSpPr>
          <p:nvPr>
            <p:ph type="body" idx="1"/>
          </p:nvPr>
        </p:nvSpPr>
        <p:spPr>
          <a:xfrm>
            <a:off x="685800" y="5257800"/>
            <a:ext cx="5486400" cy="3200400"/>
          </a:xfrm>
        </p:spPr>
        <p:txBody>
          <a:bodyPr/>
          <a:lstStyle/>
          <a:p>
            <a:endParaRPr lang="en-US" dirty="0"/>
          </a:p>
        </p:txBody>
      </p:sp>
    </p:spTree>
    <p:extLst>
      <p:ext uri="{BB962C8B-B14F-4D97-AF65-F5344CB8AC3E}">
        <p14:creationId xmlns:p14="http://schemas.microsoft.com/office/powerpoint/2010/main" val="9054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252413" y="355600"/>
            <a:ext cx="6308725" cy="4730750"/>
          </a:xfrm>
          <a:ln/>
        </p:spPr>
      </p:sp>
      <p:sp>
        <p:nvSpPr>
          <p:cNvPr id="163843" name="Rectangle 3"/>
          <p:cNvSpPr>
            <a:spLocks noGrp="1" noChangeArrowheads="1"/>
          </p:cNvSpPr>
          <p:nvPr>
            <p:ph type="body" idx="1"/>
          </p:nvPr>
        </p:nvSpPr>
        <p:spPr>
          <a:xfrm>
            <a:off x="685800" y="5334000"/>
            <a:ext cx="5486400" cy="3124200"/>
          </a:xfrm>
        </p:spPr>
        <p:txBody>
          <a:bodyPr/>
          <a:lstStyle/>
          <a:p>
            <a:endParaRPr lang="en-US" dirty="0"/>
          </a:p>
        </p:txBody>
      </p:sp>
    </p:spTree>
    <p:extLst>
      <p:ext uri="{BB962C8B-B14F-4D97-AF65-F5344CB8AC3E}">
        <p14:creationId xmlns:p14="http://schemas.microsoft.com/office/powerpoint/2010/main" val="763414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252413" y="355600"/>
            <a:ext cx="6308725" cy="4730750"/>
          </a:xfrm>
          <a:ln/>
        </p:spPr>
      </p:sp>
      <p:sp>
        <p:nvSpPr>
          <p:cNvPr id="183299" name="Rectangle 3"/>
          <p:cNvSpPr>
            <a:spLocks noGrp="1" noChangeArrowheads="1"/>
          </p:cNvSpPr>
          <p:nvPr>
            <p:ph type="body" idx="1"/>
          </p:nvPr>
        </p:nvSpPr>
        <p:spPr>
          <a:xfrm>
            <a:off x="685800" y="5257800"/>
            <a:ext cx="5486400" cy="3200400"/>
          </a:xfrm>
        </p:spPr>
        <p:txBody>
          <a:bodyPr/>
          <a:lstStyle/>
          <a:p>
            <a:endParaRPr lang="en-US" dirty="0"/>
          </a:p>
        </p:txBody>
      </p:sp>
    </p:spTree>
    <p:extLst>
      <p:ext uri="{BB962C8B-B14F-4D97-AF65-F5344CB8AC3E}">
        <p14:creationId xmlns:p14="http://schemas.microsoft.com/office/powerpoint/2010/main" val="1134427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762000" y="228600"/>
            <a:ext cx="5334000" cy="4000500"/>
          </a:xfrm>
          <a:ln/>
        </p:spPr>
      </p:sp>
      <p:sp>
        <p:nvSpPr>
          <p:cNvPr id="193539" name="Rectangle 3"/>
          <p:cNvSpPr>
            <a:spLocks noGrp="1" noChangeArrowheads="1"/>
          </p:cNvSpPr>
          <p:nvPr>
            <p:ph type="body" idx="1"/>
          </p:nvPr>
        </p:nvSpPr>
        <p:spPr/>
        <p:txBody>
          <a:bodyPr/>
          <a:lstStyle/>
          <a:p>
            <a:r>
              <a:rPr lang="en-US" dirty="0" smtClean="0"/>
              <a:t>Take a break! Give</a:t>
            </a:r>
            <a:r>
              <a:rPr lang="en-US" baseline="0" dirty="0" smtClean="0"/>
              <a:t> the students 10 minutes and run the PO Auto Sourcing Job. </a:t>
            </a:r>
          </a:p>
          <a:p>
            <a:endParaRPr lang="en-US" baseline="0" dirty="0" smtClean="0"/>
          </a:p>
          <a:p>
            <a:r>
              <a:rPr lang="en-US" sz="1200" kern="1200" dirty="0" smtClean="0">
                <a:solidFill>
                  <a:schemeClr val="tx1"/>
                </a:solidFill>
                <a:effectLst/>
                <a:latin typeface="+mn-lt"/>
                <a:ea typeface="+mn-ea"/>
                <a:cs typeface="+mn-cs"/>
              </a:rPr>
              <a:t>Follow these steps to run the PO Auto Sourcing Process</a:t>
            </a:r>
          </a:p>
          <a:p>
            <a:pPr marL="228600" lvl="0" indent="-228600">
              <a:buFont typeface="+mj-lt"/>
              <a:buAutoNum type="arabicPeriod"/>
            </a:pPr>
            <a:r>
              <a:rPr lang="en-US" sz="1200" kern="1200" dirty="0" smtClean="0">
                <a:solidFill>
                  <a:schemeClr val="tx1"/>
                </a:solidFill>
                <a:effectLst/>
                <a:latin typeface="+mn-lt"/>
                <a:ea typeface="+mn-ea"/>
                <a:cs typeface="+mn-cs"/>
              </a:rPr>
              <a:t>Go to Main Menu – Finance Menu -  Purchasing - Purchase Orders  - Stage/ </a:t>
            </a:r>
            <a:r>
              <a:rPr lang="en-US" sz="1200" kern="1200" dirty="0" err="1" smtClean="0">
                <a:solidFill>
                  <a:schemeClr val="tx1"/>
                </a:solidFill>
                <a:effectLst/>
                <a:latin typeface="+mn-lt"/>
                <a:ea typeface="+mn-ea"/>
                <a:cs typeface="+mn-cs"/>
              </a:rPr>
              <a:t>Source_Requests</a:t>
            </a:r>
            <a:r>
              <a:rPr lang="en-US" sz="1200" kern="1200" dirty="0" smtClean="0">
                <a:solidFill>
                  <a:schemeClr val="tx1"/>
                </a:solidFill>
                <a:effectLst/>
                <a:latin typeface="+mn-lt"/>
                <a:ea typeface="+mn-ea"/>
                <a:cs typeface="+mn-cs"/>
              </a:rPr>
              <a:t>  - PO Auto Souring</a:t>
            </a:r>
          </a:p>
          <a:p>
            <a:pPr marL="228600" lvl="0" indent="-228600">
              <a:buFont typeface="+mj-lt"/>
              <a:buAutoNum type="arabicPeriod"/>
            </a:pPr>
            <a:r>
              <a:rPr lang="en-US" sz="1200" kern="1200" dirty="0" smtClean="0">
                <a:solidFill>
                  <a:schemeClr val="tx1"/>
                </a:solidFill>
                <a:effectLst/>
                <a:latin typeface="+mn-lt"/>
                <a:ea typeface="+mn-ea"/>
                <a:cs typeface="+mn-cs"/>
              </a:rPr>
              <a:t>Go to the Add a New Value Tab</a:t>
            </a:r>
          </a:p>
          <a:p>
            <a:pPr marL="228600" lvl="0" indent="-228600">
              <a:buFont typeface="+mj-lt"/>
              <a:buAutoNum type="arabicPeriod"/>
            </a:pPr>
            <a:r>
              <a:rPr lang="en-US" sz="1200" kern="1200" dirty="0" smtClean="0">
                <a:solidFill>
                  <a:schemeClr val="tx1"/>
                </a:solidFill>
                <a:effectLst/>
                <a:latin typeface="+mn-lt"/>
                <a:ea typeface="+mn-ea"/>
                <a:cs typeface="+mn-cs"/>
              </a:rPr>
              <a:t>Create a new Run Control ID and give it a unique name and click Add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Note:  The next time you need to run the process you can use the Find an Existing Value tab to find a previously created Run Control.</a:t>
            </a:r>
          </a:p>
          <a:p>
            <a:pPr marL="228600" lvl="0" indent="-228600">
              <a:buFont typeface="+mj-lt"/>
              <a:buAutoNum type="arabicPeriod"/>
            </a:pPr>
            <a:r>
              <a:rPr lang="en-US" sz="1200" kern="1200" dirty="0" smtClean="0">
                <a:solidFill>
                  <a:schemeClr val="tx1"/>
                </a:solidFill>
                <a:effectLst/>
                <a:latin typeface="+mn-lt"/>
                <a:ea typeface="+mn-ea"/>
                <a:cs typeface="+mn-cs"/>
              </a:rPr>
              <a:t>On the Objectives tab, check the box beside “Approved Requisitions” and ensure all the other boxes are unchecked.</a:t>
            </a:r>
          </a:p>
          <a:p>
            <a:pPr marL="228600" lvl="0" indent="-228600">
              <a:buFont typeface="+mj-lt"/>
              <a:buAutoNum type="arabicPeriod"/>
            </a:pPr>
            <a:r>
              <a:rPr lang="en-US" sz="1200" kern="1200" dirty="0" smtClean="0">
                <a:solidFill>
                  <a:schemeClr val="tx1"/>
                </a:solidFill>
                <a:effectLst/>
                <a:latin typeface="+mn-lt"/>
                <a:ea typeface="+mn-ea"/>
                <a:cs typeface="+mn-cs"/>
              </a:rPr>
              <a:t>Click the magnifying glass next to “Buyer” and select </a:t>
            </a:r>
            <a:r>
              <a:rPr lang="en-US" sz="1200" kern="1200" dirty="0" err="1" smtClean="0">
                <a:solidFill>
                  <a:schemeClr val="tx1"/>
                </a:solidFill>
                <a:effectLst/>
                <a:latin typeface="+mn-lt"/>
                <a:ea typeface="+mn-ea"/>
                <a:cs typeface="+mn-cs"/>
              </a:rPr>
              <a:t>mbhall</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Click the Options tab at the top of the page</a:t>
            </a:r>
          </a:p>
          <a:p>
            <a:pPr marL="228600" lvl="0" indent="-228600">
              <a:buFont typeface="+mj-lt"/>
              <a:buAutoNum type="arabicPeriod"/>
            </a:pPr>
            <a:r>
              <a:rPr lang="en-US" sz="1200" kern="1200" dirty="0" smtClean="0">
                <a:solidFill>
                  <a:schemeClr val="tx1"/>
                </a:solidFill>
                <a:effectLst/>
                <a:latin typeface="+mn-lt"/>
                <a:ea typeface="+mn-ea"/>
                <a:cs typeface="+mn-cs"/>
              </a:rPr>
              <a:t>Click the Expand All button</a:t>
            </a:r>
          </a:p>
          <a:p>
            <a:pPr marL="228600" lvl="0" indent="-228600">
              <a:buFont typeface="+mj-lt"/>
              <a:buAutoNum type="arabicPeriod"/>
            </a:pPr>
            <a:r>
              <a:rPr lang="en-US" sz="1200" kern="1200" dirty="0" smtClean="0">
                <a:solidFill>
                  <a:schemeClr val="tx1"/>
                </a:solidFill>
                <a:effectLst/>
                <a:latin typeface="+mn-lt"/>
                <a:ea typeface="+mn-ea"/>
                <a:cs typeface="+mn-cs"/>
              </a:rPr>
              <a:t>Uncheck the Item ID Required box</a:t>
            </a:r>
          </a:p>
          <a:p>
            <a:pPr marL="228600" lvl="0" indent="-228600">
              <a:buFont typeface="+mj-lt"/>
              <a:buAutoNum type="arabicPeriod"/>
            </a:pPr>
            <a:r>
              <a:rPr lang="en-US" sz="1200" kern="1200" dirty="0" smtClean="0">
                <a:solidFill>
                  <a:schemeClr val="tx1"/>
                </a:solidFill>
                <a:effectLst/>
                <a:latin typeface="+mn-lt"/>
                <a:ea typeface="+mn-ea"/>
                <a:cs typeface="+mn-cs"/>
              </a:rPr>
              <a:t>In the Business Unit field, select the business unit that students used on their requisitions, this will typically be UNCCH.</a:t>
            </a:r>
          </a:p>
          <a:p>
            <a:pPr marL="228600" lvl="0" indent="-228600">
              <a:buFont typeface="+mj-lt"/>
              <a:buAutoNum type="arabicPeriod"/>
            </a:pPr>
            <a:r>
              <a:rPr lang="en-US" sz="1200" kern="1200" dirty="0" smtClean="0">
                <a:solidFill>
                  <a:schemeClr val="tx1"/>
                </a:solidFill>
                <a:effectLst/>
                <a:latin typeface="+mn-lt"/>
                <a:ea typeface="+mn-ea"/>
                <a:cs typeface="+mn-cs"/>
              </a:rPr>
              <a:t>At the bottom of the page, mark the checkbox next to Run Budget Check and also mark the checkbox next to Run PO Dispatch.  Do not change any of the other checkboxes.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the Run button at the top of the page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the OK button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Click the Results tab at the top of the page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Continue to click the Retrieve tab every few seconds until the Process Run Status is “Success”. The Stage Status for all requisition lines will show as “Complete.”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Each time this process runs, all open requisitions in the training environment are sourced to </a:t>
            </a:r>
            <a:r>
              <a:rPr lang="en-US" sz="1200" kern="1200" dirty="0" err="1" smtClean="0">
                <a:solidFill>
                  <a:schemeClr val="tx1"/>
                </a:solidFill>
                <a:effectLst/>
                <a:latin typeface="+mn-lt"/>
                <a:ea typeface="+mn-ea"/>
                <a:cs typeface="+mn-cs"/>
              </a:rPr>
              <a:t>POs.</a:t>
            </a:r>
            <a:r>
              <a:rPr lang="en-US" sz="1200" kern="1200" dirty="0" smtClean="0">
                <a:solidFill>
                  <a:schemeClr val="tx1"/>
                </a:solidFill>
                <a:effectLst/>
                <a:latin typeface="+mn-lt"/>
                <a:ea typeface="+mn-ea"/>
                <a:cs typeface="+mn-cs"/>
              </a:rPr>
              <a:t>  Another department on campus may have already sourced your student’s requisitions to POs, if they run the process before you do.  That will not cause a problem as the only goal of running the PO Auto Sourcing page is to create POs so that your students can practice receiving.  Explain that even if a status of a created requisition is changed from Approved to PO Dispatched it will not cause a problem in training.  None of the Manage Requisition exercises will be affected because students and instructors won’t run the budget checking process on these requisitions.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Explain that in the real system, buyers will review your requisition and manually turn it in to a purchase order and send it to the vendor.  Once the vendor sends the department the goods, they will need to create a receipt in the system (also known as receiving).  Note that if the goods are shipped to the warehouse, Central Receiving will create the receipt in the system.  Mention that receiving is done for both goods and services.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267161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Rot="1" noChangeAspect="1" noChangeArrowheads="1" noTextEdit="1"/>
          </p:cNvSpPr>
          <p:nvPr>
            <p:ph type="sldImg"/>
          </p:nvPr>
        </p:nvSpPr>
        <p:spPr>
          <a:xfrm>
            <a:off x="252413" y="355600"/>
            <a:ext cx="6308725" cy="4730750"/>
          </a:xfrm>
          <a:ln/>
        </p:spPr>
      </p:sp>
      <p:sp>
        <p:nvSpPr>
          <p:cNvPr id="80901" name="Rectangle 5"/>
          <p:cNvSpPr>
            <a:spLocks noGrp="1" noChangeArrowheads="1"/>
          </p:cNvSpPr>
          <p:nvPr>
            <p:ph type="body" idx="1"/>
          </p:nvPr>
        </p:nvSpPr>
        <p:spPr>
          <a:xfrm>
            <a:off x="685800" y="5410200"/>
            <a:ext cx="5486400" cy="3048000"/>
          </a:xfrm>
        </p:spPr>
        <p:txBody>
          <a:bodyPr/>
          <a:lstStyle/>
          <a:p>
            <a:endParaRPr lang="en-US" dirty="0"/>
          </a:p>
        </p:txBody>
      </p:sp>
    </p:spTree>
    <p:extLst>
      <p:ext uri="{BB962C8B-B14F-4D97-AF65-F5344CB8AC3E}">
        <p14:creationId xmlns:p14="http://schemas.microsoft.com/office/powerpoint/2010/main" val="1044181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xfrm>
            <a:off x="849313" y="355600"/>
            <a:ext cx="5114925" cy="3835400"/>
          </a:xfrm>
          <a:ln/>
        </p:spPr>
      </p:sp>
      <p:sp>
        <p:nvSpPr>
          <p:cNvPr id="183299" name="Rectangle 3"/>
          <p:cNvSpPr>
            <a:spLocks noGrp="1" noChangeArrowheads="1"/>
          </p:cNvSpPr>
          <p:nvPr>
            <p:ph type="body" idx="1"/>
          </p:nvPr>
        </p:nvSpPr>
        <p:spPr/>
        <p:txBody>
          <a:bodyPr/>
          <a:lstStyle/>
          <a:p>
            <a:r>
              <a:rPr lang="en-US" sz="1200" kern="1200" dirty="0" smtClean="0">
                <a:solidFill>
                  <a:schemeClr val="tx1"/>
                </a:solidFill>
                <a:effectLst/>
                <a:latin typeface="+mn-lt"/>
                <a:ea typeface="+mn-ea"/>
                <a:cs typeface="+mn-cs"/>
              </a:rPr>
              <a:t>Tell the students to imagine that the PO has been created and sent to the vendor and that the vendor just shipped the goods to your department.  Tell them to follow these steps to see the Purchase Order.</a:t>
            </a:r>
          </a:p>
          <a:p>
            <a:pPr marL="228600" lvl="0" indent="-228600">
              <a:buFont typeface="+mj-lt"/>
              <a:buAutoNum type="arabicPeriod"/>
            </a:pPr>
            <a:r>
              <a:rPr lang="en-US" sz="1200" kern="1200" dirty="0" smtClean="0">
                <a:solidFill>
                  <a:schemeClr val="tx1"/>
                </a:solidFill>
                <a:effectLst/>
                <a:latin typeface="+mn-lt"/>
                <a:ea typeface="+mn-ea"/>
                <a:cs typeface="+mn-cs"/>
              </a:rPr>
              <a:t>Go to Main Menu&gt; Finance Menu&gt; </a:t>
            </a:r>
            <a:r>
              <a:rPr lang="en-US" sz="1200" kern="1200" dirty="0" err="1" smtClean="0">
                <a:solidFill>
                  <a:schemeClr val="tx1"/>
                </a:solidFill>
                <a:effectLst/>
                <a:latin typeface="+mn-lt"/>
                <a:ea typeface="+mn-ea"/>
                <a:cs typeface="+mn-cs"/>
              </a:rPr>
              <a:t>eProcurement</a:t>
            </a:r>
            <a:r>
              <a:rPr lang="en-US" sz="1200" kern="1200" dirty="0" smtClean="0">
                <a:solidFill>
                  <a:schemeClr val="tx1"/>
                </a:solidFill>
                <a:effectLst/>
                <a:latin typeface="+mn-lt"/>
                <a:ea typeface="+mn-ea"/>
                <a:cs typeface="+mn-cs"/>
              </a:rPr>
              <a:t>&gt; Manage Requisitions</a:t>
            </a:r>
          </a:p>
          <a:p>
            <a:pPr marL="228600" lvl="0" indent="-228600">
              <a:buFont typeface="+mj-lt"/>
              <a:buAutoNum type="arabicPeriod"/>
            </a:pPr>
            <a:r>
              <a:rPr lang="en-US" sz="1200" kern="1200" dirty="0" smtClean="0">
                <a:solidFill>
                  <a:schemeClr val="tx1"/>
                </a:solidFill>
                <a:effectLst/>
                <a:latin typeface="+mn-lt"/>
                <a:ea typeface="+mn-ea"/>
                <a:cs typeface="+mn-cs"/>
              </a:rPr>
              <a:t>Search for the requisition(s) that they completed before the break.  They can also search by the Request Status box of PO(s) Created</a:t>
            </a:r>
          </a:p>
          <a:p>
            <a:pPr marL="228600" lvl="0" indent="-228600">
              <a:buFont typeface="+mj-lt"/>
              <a:buAutoNum type="arabicPeriod"/>
            </a:pPr>
            <a:r>
              <a:rPr lang="en-US" sz="1200" kern="1200" dirty="0" smtClean="0">
                <a:solidFill>
                  <a:schemeClr val="tx1"/>
                </a:solidFill>
                <a:effectLst/>
                <a:latin typeface="+mn-lt"/>
                <a:ea typeface="+mn-ea"/>
                <a:cs typeface="+mn-cs"/>
              </a:rPr>
              <a:t>Click on the triangle to the left of the Requisition line to open up more detail.</a:t>
            </a:r>
          </a:p>
          <a:p>
            <a:pPr marL="228600" lvl="0" indent="-228600">
              <a:buFont typeface="+mj-lt"/>
              <a:buAutoNum type="arabicPeriod"/>
            </a:pPr>
            <a:r>
              <a:rPr lang="en-US" sz="1200" kern="1200" dirty="0" smtClean="0">
                <a:solidFill>
                  <a:schemeClr val="tx1"/>
                </a:solidFill>
                <a:effectLst/>
                <a:latin typeface="+mn-lt"/>
                <a:ea typeface="+mn-ea"/>
                <a:cs typeface="+mn-cs"/>
              </a:rPr>
              <a:t>Click on the Purchase Orders icon, which is in color.</a:t>
            </a:r>
          </a:p>
          <a:p>
            <a:pPr marL="228600" lvl="0" indent="-228600">
              <a:buFont typeface="+mj-lt"/>
              <a:buAutoNum type="arabicPeriod"/>
            </a:pPr>
            <a:r>
              <a:rPr lang="en-US" sz="1200" kern="1200" dirty="0" smtClean="0">
                <a:solidFill>
                  <a:schemeClr val="tx1"/>
                </a:solidFill>
                <a:effectLst/>
                <a:latin typeface="+mn-lt"/>
                <a:ea typeface="+mn-ea"/>
                <a:cs typeface="+mn-cs"/>
              </a:rPr>
              <a:t>Write down the Purchase Order number for that particular requisition.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they have the PO number, they can refer to the Creating Receipts section of the student guide or follow these steps to receive the items.</a:t>
            </a:r>
          </a:p>
          <a:p>
            <a:pPr marL="228600" lvl="0" indent="-228600">
              <a:buFont typeface="+mj-lt"/>
              <a:buAutoNum type="arabicPeriod"/>
            </a:pPr>
            <a:r>
              <a:rPr lang="en-US" sz="1200" kern="1200" dirty="0" smtClean="0">
                <a:solidFill>
                  <a:schemeClr val="tx1"/>
                </a:solidFill>
                <a:effectLst/>
                <a:latin typeface="+mn-lt"/>
                <a:ea typeface="+mn-ea"/>
                <a:cs typeface="+mn-cs"/>
              </a:rPr>
              <a:t>Go to Main Menu&gt; Finance Menu&gt; Purchasing&gt; Receipts&gt; Add/Update Receipts</a:t>
            </a:r>
          </a:p>
          <a:p>
            <a:pPr marL="228600" lvl="0" indent="-228600">
              <a:buFont typeface="+mj-lt"/>
              <a:buAutoNum type="arabicPeriod"/>
            </a:pPr>
            <a:r>
              <a:rPr lang="en-US" sz="1200" kern="1200" dirty="0" smtClean="0">
                <a:solidFill>
                  <a:schemeClr val="tx1"/>
                </a:solidFill>
                <a:effectLst/>
                <a:latin typeface="+mn-lt"/>
                <a:ea typeface="+mn-ea"/>
                <a:cs typeface="+mn-cs"/>
              </a:rPr>
              <a:t>On the Add a New Value tab, make sure the Business Unit is UNCCH, the Receipt Number is NEXT and the PO Receipt box is checked.</a:t>
            </a:r>
          </a:p>
          <a:p>
            <a:pPr marL="228600" lvl="0" indent="-228600">
              <a:buFont typeface="+mj-lt"/>
              <a:buAutoNum type="arabicPeriod"/>
            </a:pPr>
            <a:r>
              <a:rPr lang="en-US" sz="1200" kern="1200" dirty="0" smtClean="0">
                <a:solidFill>
                  <a:schemeClr val="tx1"/>
                </a:solidFill>
                <a:effectLst/>
                <a:latin typeface="+mn-lt"/>
                <a:ea typeface="+mn-ea"/>
                <a:cs typeface="+mn-cs"/>
              </a:rPr>
              <a:t>Click the </a:t>
            </a:r>
            <a:r>
              <a:rPr lang="en-US" sz="1200" b="1" kern="1200" dirty="0" smtClean="0">
                <a:solidFill>
                  <a:schemeClr val="tx1"/>
                </a:solidFill>
                <a:effectLst/>
                <a:latin typeface="+mn-lt"/>
                <a:ea typeface="+mn-ea"/>
                <a:cs typeface="+mn-cs"/>
              </a:rPr>
              <a:t>Add </a:t>
            </a:r>
            <a:r>
              <a:rPr lang="en-US" sz="1200" kern="1200" dirty="0" smtClean="0">
                <a:solidFill>
                  <a:schemeClr val="tx1"/>
                </a:solidFill>
                <a:effectLst/>
                <a:latin typeface="+mn-lt"/>
                <a:ea typeface="+mn-ea"/>
                <a:cs typeface="+mn-cs"/>
              </a:rPr>
              <a:t>Button.</a:t>
            </a:r>
          </a:p>
          <a:p>
            <a:pPr marL="228600" lvl="0" indent="-228600">
              <a:buFont typeface="+mj-lt"/>
              <a:buAutoNum type="arabicPeriod"/>
            </a:pPr>
            <a:r>
              <a:rPr lang="en-US" sz="1200" kern="1200" dirty="0" smtClean="0">
                <a:solidFill>
                  <a:schemeClr val="tx1"/>
                </a:solidFill>
                <a:effectLst/>
                <a:latin typeface="+mn-lt"/>
                <a:ea typeface="+mn-ea"/>
                <a:cs typeface="+mn-cs"/>
              </a:rPr>
              <a:t>Enter the POID in the ID field.</a:t>
            </a:r>
          </a:p>
          <a:p>
            <a:pPr marL="228600" lvl="0" indent="-228600">
              <a:buFont typeface="+mj-lt"/>
              <a:buAutoNum type="arabicPeriod"/>
            </a:pPr>
            <a:r>
              <a:rPr lang="en-US" sz="1200" kern="1200" dirty="0" smtClean="0">
                <a:solidFill>
                  <a:schemeClr val="tx1"/>
                </a:solidFill>
                <a:effectLst/>
                <a:latin typeface="+mn-lt"/>
                <a:ea typeface="+mn-ea"/>
                <a:cs typeface="+mn-cs"/>
              </a:rPr>
              <a:t>In the Receipt Quantity Options section select Ordered </a:t>
            </a:r>
            <a:r>
              <a:rPr lang="en-US" sz="1200" kern="1200" dirty="0" err="1" smtClean="0">
                <a:solidFill>
                  <a:schemeClr val="tx1"/>
                </a:solidFill>
                <a:effectLst/>
                <a:latin typeface="+mn-lt"/>
                <a:ea typeface="+mn-ea"/>
                <a:cs typeface="+mn-cs"/>
              </a:rPr>
              <a:t>Qty</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Click the Search button</a:t>
            </a:r>
          </a:p>
          <a:p>
            <a:pPr marL="228600" lvl="0" indent="-228600">
              <a:buFont typeface="+mj-lt"/>
              <a:buAutoNum type="arabicPeriod"/>
            </a:pPr>
            <a:r>
              <a:rPr lang="en-US" sz="1200" kern="1200" dirty="0" smtClean="0">
                <a:solidFill>
                  <a:schemeClr val="tx1"/>
                </a:solidFill>
                <a:effectLst/>
                <a:latin typeface="+mn-lt"/>
                <a:ea typeface="+mn-ea"/>
                <a:cs typeface="+mn-cs"/>
              </a:rPr>
              <a:t>Mark the checkbox in the row of the appropriate PO and click OK.</a:t>
            </a:r>
          </a:p>
          <a:p>
            <a:pPr marL="228600" lvl="0" indent="-228600">
              <a:buFont typeface="+mj-lt"/>
              <a:buAutoNum type="arabicPeriod"/>
            </a:pPr>
            <a:r>
              <a:rPr lang="en-US" sz="1200" kern="1200" dirty="0" smtClean="0">
                <a:solidFill>
                  <a:schemeClr val="tx1"/>
                </a:solidFill>
                <a:effectLst/>
                <a:latin typeface="+mn-lt"/>
                <a:ea typeface="+mn-ea"/>
                <a:cs typeface="+mn-cs"/>
              </a:rPr>
              <a:t>Ensure that the populated quantity is correct or enter the number received (assume that in this example all items were delivered and should be received)</a:t>
            </a:r>
          </a:p>
          <a:p>
            <a:pPr marL="228600" lvl="0" indent="-228600">
              <a:buFont typeface="+mj-lt"/>
              <a:buAutoNum type="arabicPeriod"/>
            </a:pPr>
            <a:r>
              <a:rPr lang="en-US" sz="1200" kern="1200" dirty="0" smtClean="0">
                <a:solidFill>
                  <a:schemeClr val="tx1"/>
                </a:solidFill>
                <a:effectLst/>
                <a:latin typeface="+mn-lt"/>
                <a:ea typeface="+mn-ea"/>
                <a:cs typeface="+mn-cs"/>
              </a:rPr>
              <a:t>Click the Save button.</a:t>
            </a:r>
          </a:p>
          <a:p>
            <a:endParaRPr lang="en-US" dirty="0"/>
          </a:p>
        </p:txBody>
      </p:sp>
    </p:spTree>
    <p:extLst>
      <p:ext uri="{BB962C8B-B14F-4D97-AF65-F5344CB8AC3E}">
        <p14:creationId xmlns:p14="http://schemas.microsoft.com/office/powerpoint/2010/main" val="3739006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52413" y="355600"/>
            <a:ext cx="6308725" cy="4730750"/>
          </a:xfrm>
          <a:ln/>
        </p:spPr>
      </p:sp>
      <p:sp>
        <p:nvSpPr>
          <p:cNvPr id="1935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22213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Rot="1" noChangeAspect="1" noChangeArrowheads="1" noTextEdit="1"/>
          </p:cNvSpPr>
          <p:nvPr>
            <p:ph type="sldImg"/>
          </p:nvPr>
        </p:nvSpPr>
        <p:spPr>
          <a:xfrm>
            <a:off x="252413" y="355600"/>
            <a:ext cx="6308725" cy="4730750"/>
          </a:xfrm>
          <a:ln/>
        </p:spPr>
      </p:sp>
      <p:sp>
        <p:nvSpPr>
          <p:cNvPr id="101381" name="Rectangle 5"/>
          <p:cNvSpPr>
            <a:spLocks noGrp="1" noChangeArrowheads="1"/>
          </p:cNvSpPr>
          <p:nvPr>
            <p:ph type="body" idx="1"/>
          </p:nvPr>
        </p:nvSpPr>
        <p:spPr>
          <a:xfrm>
            <a:off x="685800" y="5181600"/>
            <a:ext cx="5486400" cy="3276600"/>
          </a:xfrm>
        </p:spPr>
        <p:txBody>
          <a:bodyPr/>
          <a:lstStyle/>
          <a:p>
            <a:pPr marL="228600" indent="-228600">
              <a:buFont typeface="+mj-lt"/>
              <a:buAutoNum type="arabicPeriod"/>
            </a:pPr>
            <a:r>
              <a:rPr lang="en-US" dirty="0" smtClean="0"/>
              <a:t>Under what circumstances should a non-vendor catalog  purchase requisition be created? </a:t>
            </a:r>
            <a:br>
              <a:rPr lang="en-US" dirty="0" smtClean="0"/>
            </a:br>
            <a:r>
              <a:rPr lang="en-US" i="1" dirty="0" smtClean="0"/>
              <a:t>When the total amount of goods or services purchased is greater than $5,000; </a:t>
            </a:r>
            <a:br>
              <a:rPr lang="en-US" i="1" dirty="0" smtClean="0"/>
            </a:br>
            <a:r>
              <a:rPr lang="en-US" i="1" dirty="0" smtClean="0"/>
              <a:t>When the total amount of goods or services purchased is less than $5,000 but the vendor is not in the vendor catalog and requires a purchase order</a:t>
            </a:r>
            <a:r>
              <a:rPr lang="en-US" dirty="0" smtClean="0"/>
              <a:t>.</a:t>
            </a:r>
          </a:p>
          <a:p>
            <a:pPr marL="228600" indent="-228600">
              <a:buFont typeface="+mj-lt"/>
              <a:buAutoNum type="arabicPeriod"/>
            </a:pPr>
            <a:endParaRPr lang="en-US" dirty="0" smtClean="0"/>
          </a:p>
          <a:p>
            <a:pPr marL="228600" indent="-228600">
              <a:buFont typeface="+mj-lt"/>
              <a:buAutoNum type="arabicPeriod"/>
            </a:pPr>
            <a:r>
              <a:rPr lang="en-US" dirty="0" smtClean="0"/>
              <a:t>When should a department create a receipt in the system?</a:t>
            </a:r>
            <a:br>
              <a:rPr lang="en-US" dirty="0" smtClean="0"/>
            </a:br>
            <a:r>
              <a:rPr lang="en-US" i="1" dirty="0" smtClean="0"/>
              <a:t>When</a:t>
            </a:r>
            <a:r>
              <a:rPr lang="en-US" i="1" baseline="0" dirty="0" smtClean="0"/>
              <a:t> the shipments from a purchase order arrives at a department address (not when shipped to central warehouse receiving). Do not create a receipt for vendor catalog, voucher, or P-Card transactions.</a:t>
            </a:r>
            <a:endParaRPr lang="en-US" i="1" dirty="0"/>
          </a:p>
        </p:txBody>
      </p:sp>
    </p:spTree>
    <p:extLst>
      <p:ext uri="{BB962C8B-B14F-4D97-AF65-F5344CB8AC3E}">
        <p14:creationId xmlns:p14="http://schemas.microsoft.com/office/powerpoint/2010/main" val="3906854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4"/>
          <p:cNvSpPr>
            <a:spLocks noGrp="1" noRot="1" noChangeAspect="1" noChangeArrowheads="1" noTextEdit="1"/>
          </p:cNvSpPr>
          <p:nvPr>
            <p:ph type="sldImg"/>
          </p:nvPr>
        </p:nvSpPr>
        <p:spPr>
          <a:xfrm>
            <a:off x="252413" y="355600"/>
            <a:ext cx="6308725" cy="4730750"/>
          </a:xfrm>
          <a:ln/>
        </p:spPr>
      </p:sp>
      <p:sp>
        <p:nvSpPr>
          <p:cNvPr id="103429" name="Rectangle 5"/>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420996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18CA5-3677-40BB-BCB4-7783E41E1774}" type="slidenum">
              <a:rPr lang="en-US" smtClean="0"/>
              <a:t>27</a:t>
            </a:fld>
            <a:endParaRPr lang="en-US"/>
          </a:p>
        </p:txBody>
      </p:sp>
    </p:spTree>
    <p:extLst>
      <p:ext uri="{BB962C8B-B14F-4D97-AF65-F5344CB8AC3E}">
        <p14:creationId xmlns:p14="http://schemas.microsoft.com/office/powerpoint/2010/main" val="392722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252413" y="355600"/>
            <a:ext cx="6308725" cy="4730750"/>
          </a:xfrm>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6408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252413" y="355600"/>
            <a:ext cx="6308725" cy="4730750"/>
          </a:xfrm>
          <a:ln/>
        </p:spPr>
      </p:sp>
      <p:sp>
        <p:nvSpPr>
          <p:cNvPr id="1935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63429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18CA5-3677-40BB-BCB4-7783E41E1774}" type="slidenum">
              <a:rPr lang="en-US" smtClean="0"/>
              <a:t>5</a:t>
            </a:fld>
            <a:endParaRPr lang="en-US"/>
          </a:p>
        </p:txBody>
      </p:sp>
    </p:spTree>
    <p:extLst>
      <p:ext uri="{BB962C8B-B14F-4D97-AF65-F5344CB8AC3E}">
        <p14:creationId xmlns:p14="http://schemas.microsoft.com/office/powerpoint/2010/main" val="3993496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is a safe</a:t>
            </a:r>
            <a:r>
              <a:rPr lang="en-US" i="1" baseline="0" dirty="0" smtClean="0"/>
              <a:t> learning environment</a:t>
            </a:r>
            <a:r>
              <a:rPr lang="en-US" baseline="0" dirty="0" smtClean="0"/>
              <a:t>, so a</a:t>
            </a:r>
            <a:r>
              <a:rPr lang="en-US" dirty="0" smtClean="0"/>
              <a:t>sk questions!</a:t>
            </a:r>
            <a:r>
              <a:rPr lang="en-US" baseline="0" dirty="0" smtClean="0"/>
              <a:t> If we don’t know the answer we can find someone who does. We can also show you how to find out the information for yourself. Connect Carolina has detailed help documents available online.</a:t>
            </a:r>
          </a:p>
          <a:p>
            <a:endParaRPr lang="en-US" baseline="0" dirty="0" smtClean="0"/>
          </a:p>
          <a:p>
            <a:r>
              <a:rPr lang="en-US" baseline="0" dirty="0" smtClean="0"/>
              <a:t>We can give you some exposure to what you will be working with in the form of </a:t>
            </a:r>
            <a:r>
              <a:rPr lang="en-US" i="1" baseline="0" dirty="0" smtClean="0"/>
              <a:t>demonstrations and class exercises</a:t>
            </a:r>
            <a:r>
              <a:rPr lang="en-US" baseline="0" dirty="0" smtClean="0"/>
              <a: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We will try to instill confidence </a:t>
            </a:r>
            <a:r>
              <a:rPr lang="en-US" dirty="0" smtClean="0"/>
              <a:t>that you will be able to succeed in the next few months and beyond.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a:t>
            </a:r>
            <a:r>
              <a:rPr lang="en-US" baseline="0" dirty="0" smtClean="0"/>
              <a:t> can’t show you how to do your jobs. We can’t just provide examples, demos, or step by step guides that will assure 100% of people they will know everything about a new system. The transition will take work from everyone involved. You are still responsible for your job duties and learning how to adapt to the new financial environment.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Picture: Japanese symbol for strength.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6</a:t>
            </a:fld>
            <a:endParaRPr lang="en-US"/>
          </a:p>
        </p:txBody>
      </p:sp>
    </p:spTree>
    <p:extLst>
      <p:ext uri="{BB962C8B-B14F-4D97-AF65-F5344CB8AC3E}">
        <p14:creationId xmlns:p14="http://schemas.microsoft.com/office/powerpoint/2010/main" val="377189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a:t>
            </a:r>
            <a:r>
              <a:rPr lang="en-US" baseline="0" dirty="0" smtClean="0"/>
              <a:t> that will be different: </a:t>
            </a:r>
          </a:p>
          <a:p>
            <a:r>
              <a:rPr lang="en-US" i="1" baseline="0" dirty="0" smtClean="0"/>
              <a:t>Applications</a:t>
            </a:r>
            <a:r>
              <a:rPr lang="en-US" baseline="0" dirty="0" smtClean="0"/>
              <a:t>, We will be working with streamlined PeopleSoft applications for most transactions. This application portal will look different than what you are used to working with. But, as you will see, it really just uses the same information!</a:t>
            </a:r>
          </a:p>
          <a:p>
            <a:r>
              <a:rPr lang="en-US" i="1" baseline="0" dirty="0" smtClean="0"/>
              <a:t>Accounting Structure</a:t>
            </a:r>
            <a:r>
              <a:rPr lang="en-US" baseline="0" dirty="0" smtClean="0"/>
              <a:t>, We now have a 12 phrase </a:t>
            </a:r>
            <a:r>
              <a:rPr lang="en-US" baseline="0" dirty="0" err="1" smtClean="0"/>
              <a:t>chartfield</a:t>
            </a:r>
            <a:r>
              <a:rPr lang="en-US" baseline="0" dirty="0" smtClean="0"/>
              <a:t> string that eclipses the old 6 character FRS number. But all of the extra information we will have to become accustomed to already existed in UNC’s accounting structure! Each PeopleSoft </a:t>
            </a:r>
            <a:r>
              <a:rPr lang="en-US" baseline="0" dirty="0" err="1" smtClean="0"/>
              <a:t>chartfield</a:t>
            </a:r>
            <a:r>
              <a:rPr lang="en-US" baseline="0" dirty="0" smtClean="0"/>
              <a:t> string field (that is now in the open) were simply in the background of every transaction you ever processed—whether you knew it or not. This is not a reinvention of the wheel, we are just exposing more details about individual transactions. </a:t>
            </a:r>
          </a:p>
          <a:p>
            <a:r>
              <a:rPr lang="en-US" i="1" baseline="0" dirty="0" smtClean="0"/>
              <a:t>Terminology</a:t>
            </a:r>
            <a:r>
              <a:rPr lang="en-US" baseline="0" dirty="0" smtClean="0"/>
              <a:t>, People Soft also changes some of the accounting terminology. For example, object code is now called account ID but they essentially serve the same descriptive purpose. Another example is the PeopleSoft department ID now has 6 digits instead of 4. But the good news is that most of the department names have stayed the same! </a:t>
            </a:r>
          </a:p>
          <a:p>
            <a:endParaRPr lang="en-US" baseline="0" dirty="0" smtClean="0"/>
          </a:p>
          <a:p>
            <a:r>
              <a:rPr lang="en-US" baseline="0" dirty="0" smtClean="0"/>
              <a:t>Things that will stay the same:</a:t>
            </a:r>
          </a:p>
          <a:p>
            <a:r>
              <a:rPr lang="en-US" i="1" baseline="0" dirty="0" smtClean="0"/>
              <a:t>Processes</a:t>
            </a:r>
            <a:r>
              <a:rPr lang="en-US" baseline="0" dirty="0" smtClean="0"/>
              <a:t>, Financial processes might be called something different in Connect Carolina but you will still process invoice payments, reimbursements, SOP, etc. For example, check requests are now called campus vouchers. But this is still the same form of payment request and it will still serve the same purpose.</a:t>
            </a:r>
          </a:p>
          <a:p>
            <a:r>
              <a:rPr lang="en-US" i="1" dirty="0" smtClean="0"/>
              <a:t>Operations</a:t>
            </a:r>
            <a:r>
              <a:rPr lang="en-US" dirty="0" smtClean="0"/>
              <a:t>, Your day</a:t>
            </a:r>
            <a:r>
              <a:rPr lang="en-US" baseline="0" dirty="0" smtClean="0"/>
              <a:t> to day operations in your department will not change dramatically. People will still submit receipts for reimbursement and you will still need to accurately and promptly process their request. Faculty  will still need to purchase supplies or equipment. The applications used will be different but your responsibility to effectively manage department finances will remain the same.</a:t>
            </a:r>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7</a:t>
            </a:fld>
            <a:endParaRPr lang="en-US"/>
          </a:p>
        </p:txBody>
      </p:sp>
    </p:spTree>
    <p:extLst>
      <p:ext uri="{BB962C8B-B14F-4D97-AF65-F5344CB8AC3E}">
        <p14:creationId xmlns:p14="http://schemas.microsoft.com/office/powerpoint/2010/main" val="269850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 trainers. We will help you learn how to navigate the new system. We will help</a:t>
            </a:r>
            <a:r>
              <a:rPr lang="en-US" baseline="0" dirty="0" smtClean="0"/>
              <a:t> you prepare for the transition to PeopleSoft.</a:t>
            </a:r>
            <a:endParaRPr lang="en-US" dirty="0" smtClean="0"/>
          </a:p>
          <a:p>
            <a:endParaRPr lang="en-US" dirty="0" smtClean="0"/>
          </a:p>
          <a:p>
            <a:r>
              <a:rPr lang="en-US" dirty="0" smtClean="0"/>
              <a:t>We are not programmers,</a:t>
            </a:r>
            <a:r>
              <a:rPr lang="en-US" baseline="0" dirty="0" smtClean="0"/>
              <a:t> developers, consultants, or People Soft experts. Do not expect us to understand everything about the new system. Do not expect us to be able to answer every one of your questions. </a:t>
            </a:r>
          </a:p>
          <a:p>
            <a:endParaRPr lang="en-US" baseline="0" dirty="0" smtClean="0"/>
          </a:p>
          <a:p>
            <a:r>
              <a:rPr lang="en-US" baseline="0" dirty="0" smtClean="0"/>
              <a:t>We will do our best to guide you and advise you but our knowledge is limited to what our training has prepared us for!</a:t>
            </a:r>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8</a:t>
            </a:fld>
            <a:endParaRPr lang="en-US"/>
          </a:p>
        </p:txBody>
      </p:sp>
    </p:spTree>
    <p:extLst>
      <p:ext uri="{BB962C8B-B14F-4D97-AF65-F5344CB8AC3E}">
        <p14:creationId xmlns:p14="http://schemas.microsoft.com/office/powerpoint/2010/main" val="1034617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18CA5-3677-40BB-BCB4-7783E41E1774}" type="slidenum">
              <a:rPr lang="en-US" smtClean="0"/>
              <a:t>9</a:t>
            </a:fld>
            <a:endParaRPr lang="en-US"/>
          </a:p>
        </p:txBody>
      </p:sp>
    </p:spTree>
    <p:extLst>
      <p:ext uri="{BB962C8B-B14F-4D97-AF65-F5344CB8AC3E}">
        <p14:creationId xmlns:p14="http://schemas.microsoft.com/office/powerpoint/2010/main" val="649949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0B517B-EE8F-4B79-916B-70B377639810}"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8CF2B-7F31-4D03-8728-3986439E5CC1}" type="slidenum">
              <a:rPr lang="en-US" smtClean="0"/>
              <a:t>‹#›</a:t>
            </a:fld>
            <a:endParaRPr lang="en-US"/>
          </a:p>
        </p:txBody>
      </p:sp>
      <p:sp>
        <p:nvSpPr>
          <p:cNvPr id="7" name="Rectangle 6"/>
          <p:cNvSpPr/>
          <p:nvPr userDrawn="1"/>
        </p:nvSpPr>
        <p:spPr bwMode="auto">
          <a:xfrm>
            <a:off x="0" y="0"/>
            <a:ext cx="9144000" cy="6858000"/>
          </a:xfrm>
          <a:prstGeom prst="rect">
            <a:avLst/>
          </a:prstGeom>
          <a:solidFill>
            <a:srgbClr val="56A0D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8" name="Isosceles Triangle 7"/>
          <p:cNvSpPr/>
          <p:nvPr userDrawn="1"/>
        </p:nvSpPr>
        <p:spPr bwMode="auto">
          <a:xfrm rot="11110317" flipH="1">
            <a:off x="7845316" y="2548570"/>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Isosceles Triangle 8"/>
          <p:cNvSpPr/>
          <p:nvPr userDrawn="1"/>
        </p:nvSpPr>
        <p:spPr bwMode="auto">
          <a:xfrm rot="10489683">
            <a:off x="295226" y="2548571"/>
            <a:ext cx="985744" cy="473257"/>
          </a:xfrm>
          <a:prstGeom prst="triangle">
            <a:avLst/>
          </a:prstGeom>
          <a:solidFill>
            <a:srgbClr val="A74E05"/>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ounded Rectangle 9"/>
          <p:cNvSpPr/>
          <p:nvPr userDrawn="1"/>
        </p:nvSpPr>
        <p:spPr bwMode="auto">
          <a:xfrm>
            <a:off x="645952" y="578839"/>
            <a:ext cx="7835317" cy="5016618"/>
          </a:xfrm>
          <a:prstGeom prst="roundRect">
            <a:avLst/>
          </a:prstGeom>
          <a:ln w="9525">
            <a:solidFill>
              <a:schemeClr val="tx1">
                <a:lumMod val="50000"/>
                <a:lumOff val="50000"/>
              </a:schemeClr>
            </a:solid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userDrawn="1"/>
        </p:nvSpPr>
        <p:spPr bwMode="auto">
          <a:xfrm>
            <a:off x="275903" y="1241570"/>
            <a:ext cx="8574481" cy="1367406"/>
          </a:xfrm>
          <a:prstGeom prst="rect">
            <a:avLst/>
          </a:prstGeom>
          <a:solidFill>
            <a:srgbClr val="F17E1F"/>
          </a:solidFill>
          <a:ln>
            <a:noFill/>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a:spLocks noChangeArrowheads="1"/>
          </p:cNvSpPr>
          <p:nvPr userDrawn="1"/>
        </p:nvSpPr>
        <p:spPr bwMode="auto">
          <a:xfrm>
            <a:off x="0" y="0"/>
            <a:ext cx="9144000" cy="6858000"/>
          </a:xfrm>
          <a:prstGeom prst="rect">
            <a:avLst/>
          </a:prstGeom>
          <a:noFill/>
          <a:ln w="9525">
            <a:noFill/>
            <a:miter lim="800000"/>
            <a:headEnd/>
            <a:tailEnd/>
          </a:ln>
          <a:effectLst/>
        </p:spPr>
        <p:txBody>
          <a:bodyPr wrap="none" anchor="ctr"/>
          <a:lstStyle/>
          <a:p>
            <a:pPr algn="ctr">
              <a:defRPr/>
            </a:pPr>
            <a:endParaRPr lang="en-US" dirty="0">
              <a:cs typeface="+mn-cs"/>
            </a:endParaRPr>
          </a:p>
        </p:txBody>
      </p:sp>
      <p:sp>
        <p:nvSpPr>
          <p:cNvPr id="13" name="Rectangle 5"/>
          <p:cNvSpPr>
            <a:spLocks noGrp="1" noChangeArrowheads="1"/>
          </p:cNvSpPr>
          <p:nvPr>
            <p:ph type="ctrTitle"/>
          </p:nvPr>
        </p:nvSpPr>
        <p:spPr>
          <a:xfrm>
            <a:off x="894662" y="1241570"/>
            <a:ext cx="7251048" cy="1962088"/>
          </a:xfrm>
          <a:prstGeom prst="rect">
            <a:avLst/>
          </a:prstGeom>
        </p:spPr>
        <p:txBody>
          <a:bodyPr/>
          <a:lstStyle>
            <a:lvl1pPr>
              <a:defRPr sz="4000" b="1">
                <a:solidFill>
                  <a:schemeClr val="bg1"/>
                </a:solidFill>
                <a:latin typeface="+mn-lt"/>
              </a:defRPr>
            </a:lvl1pPr>
          </a:lstStyle>
          <a:p>
            <a:r>
              <a:rPr lang="en-US" dirty="0" smtClean="0"/>
              <a:t>Click to edit Master title style</a:t>
            </a:r>
            <a:endParaRPr lang="en-US" dirty="0"/>
          </a:p>
        </p:txBody>
      </p:sp>
      <p:sp>
        <p:nvSpPr>
          <p:cNvPr id="14" name="Rectangle 6"/>
          <p:cNvSpPr>
            <a:spLocks noGrp="1" noChangeArrowheads="1"/>
          </p:cNvSpPr>
          <p:nvPr>
            <p:ph type="subTitle" idx="1" hasCustomPrompt="1"/>
          </p:nvPr>
        </p:nvSpPr>
        <p:spPr>
          <a:xfrm>
            <a:off x="879091" y="3306381"/>
            <a:ext cx="7396927" cy="925626"/>
          </a:xfrm>
          <a:prstGeom prst="rect">
            <a:avLst/>
          </a:prstGeom>
        </p:spPr>
        <p:txBody>
          <a:bodyPr/>
          <a:lstStyle>
            <a:lvl1pPr marL="0" indent="0" algn="ctr">
              <a:buFont typeface="Wingdings 3" pitchFamily="18" charset="2"/>
              <a:buNone/>
              <a:defRPr i="1" baseline="0">
                <a:solidFill>
                  <a:schemeClr val="tx1">
                    <a:lumMod val="50000"/>
                    <a:lumOff val="50000"/>
                  </a:schemeClr>
                </a:solidFill>
              </a:defRPr>
            </a:lvl1pPr>
          </a:lstStyle>
          <a:p>
            <a:r>
              <a:rPr lang="en-US" dirty="0" smtClean="0"/>
              <a:t>Subtitle Text</a:t>
            </a:r>
            <a:endParaRPr lang="en-US" dirty="0"/>
          </a:p>
        </p:txBody>
      </p:sp>
      <p:pic>
        <p:nvPicPr>
          <p:cNvPr id="15" name="Picture 2" descr="D:\My Documents\logos\ConnectCarolina white.PNG"/>
          <p:cNvPicPr>
            <a:picLocks noChangeAspect="1" noChangeArrowheads="1"/>
          </p:cNvPicPr>
          <p:nvPr userDrawn="1"/>
        </p:nvPicPr>
        <p:blipFill>
          <a:blip r:embed="rId2" cstate="print"/>
          <a:srcRect/>
          <a:stretch>
            <a:fillRect/>
          </a:stretch>
        </p:blipFill>
        <p:spPr bwMode="auto">
          <a:xfrm>
            <a:off x="3043341" y="5858999"/>
            <a:ext cx="3051164" cy="621102"/>
          </a:xfrm>
          <a:prstGeom prst="rect">
            <a:avLst/>
          </a:prstGeom>
          <a:noFill/>
        </p:spPr>
      </p:pic>
      <p:sp>
        <p:nvSpPr>
          <p:cNvPr id="16" name="Text Placeholder 2"/>
          <p:cNvSpPr>
            <a:spLocks noGrp="1"/>
          </p:cNvSpPr>
          <p:nvPr>
            <p:ph type="body" idx="13" hasCustomPrompt="1"/>
          </p:nvPr>
        </p:nvSpPr>
        <p:spPr>
          <a:xfrm>
            <a:off x="5939404" y="4999626"/>
            <a:ext cx="1815191" cy="576984"/>
          </a:xfrm>
          <a:prstGeom prst="rect">
            <a:avLst/>
          </a:prstGeom>
        </p:spPr>
        <p:txBody>
          <a:bodyPr anchor="b"/>
          <a:lstStyle>
            <a:lvl1pPr marL="0" indent="0" algn="r">
              <a:buNone/>
              <a:defRPr sz="1800" b="0" i="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Date</a:t>
            </a:r>
          </a:p>
        </p:txBody>
      </p:sp>
    </p:spTree>
    <p:extLst>
      <p:ext uri="{BB962C8B-B14F-4D97-AF65-F5344CB8AC3E}">
        <p14:creationId xmlns:p14="http://schemas.microsoft.com/office/powerpoint/2010/main" val="420025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ADD417-28ED-41C5-A9C0-1006243CA5D3}"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Tree>
    <p:extLst>
      <p:ext uri="{BB962C8B-B14F-4D97-AF65-F5344CB8AC3E}">
        <p14:creationId xmlns:p14="http://schemas.microsoft.com/office/powerpoint/2010/main" val="327896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Nam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ADD417-28ED-41C5-A9C0-1006243CA5D3}" type="datetime1">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3" hasCustomPrompt="1"/>
          </p:nvPr>
        </p:nvSpPr>
        <p:spPr>
          <a:xfrm>
            <a:off x="1981200" y="2133600"/>
            <a:ext cx="4953000" cy="1447800"/>
          </a:xfrm>
          <a:prstGeom prst="rect">
            <a:avLst/>
          </a:prstGeom>
        </p:spPr>
        <p:txBody>
          <a:bodyPr/>
          <a:lstStyle>
            <a:lvl1pPr marL="0" indent="0" algn="ctr">
              <a:buNone/>
              <a:defRPr sz="3000" b="1"/>
            </a:lvl1pPr>
          </a:lstStyle>
          <a:p>
            <a:pPr lvl="0"/>
            <a:r>
              <a:rPr lang="en-US" dirty="0" smtClean="0"/>
              <a:t>Click to edit text for section heading title</a:t>
            </a:r>
            <a:endParaRPr lang="en-US" dirty="0"/>
          </a:p>
        </p:txBody>
      </p:sp>
      <p:sp>
        <p:nvSpPr>
          <p:cNvPr id="10" name="Content Placeholder 9"/>
          <p:cNvSpPr>
            <a:spLocks noGrp="1"/>
          </p:cNvSpPr>
          <p:nvPr>
            <p:ph sz="quarter" idx="14" hasCustomPrompt="1"/>
          </p:nvPr>
        </p:nvSpPr>
        <p:spPr>
          <a:xfrm>
            <a:off x="1981200" y="3581400"/>
            <a:ext cx="4953000" cy="609600"/>
          </a:xfrm>
          <a:prstGeom prst="rect">
            <a:avLst/>
          </a:prstGeom>
        </p:spPr>
        <p:txBody>
          <a:bodyPr/>
          <a:lstStyle>
            <a:lvl1pPr marL="0" indent="0" algn="ctr">
              <a:buNone/>
              <a:defRPr sz="2800" b="1" baseline="0"/>
            </a:lvl1pPr>
          </a:lstStyle>
          <a:p>
            <a:pPr lvl="0"/>
            <a:r>
              <a:rPr lang="en-US" dirty="0" smtClean="0"/>
              <a:t>Presenter Name</a:t>
            </a:r>
          </a:p>
        </p:txBody>
      </p:sp>
      <p:sp>
        <p:nvSpPr>
          <p:cNvPr id="11" name="Content Placeholder 9"/>
          <p:cNvSpPr>
            <a:spLocks noGrp="1"/>
          </p:cNvSpPr>
          <p:nvPr>
            <p:ph sz="quarter" idx="15" hasCustomPrompt="1"/>
          </p:nvPr>
        </p:nvSpPr>
        <p:spPr>
          <a:xfrm>
            <a:off x="1981200" y="4191000"/>
            <a:ext cx="4953000" cy="609600"/>
          </a:xfrm>
          <a:prstGeom prst="rect">
            <a:avLst/>
          </a:prstGeom>
        </p:spPr>
        <p:txBody>
          <a:bodyPr/>
          <a:lstStyle>
            <a:lvl1pPr marL="0" indent="0" algn="ctr">
              <a:buNone/>
              <a:defRPr sz="2400" b="0" i="1" baseline="0"/>
            </a:lvl1pPr>
          </a:lstStyle>
          <a:p>
            <a:pPr lvl="0"/>
            <a:r>
              <a:rPr lang="en-US" dirty="0" smtClean="0"/>
              <a:t>Presenter Title</a:t>
            </a:r>
          </a:p>
        </p:txBody>
      </p:sp>
    </p:spTree>
    <p:extLst>
      <p:ext uri="{BB962C8B-B14F-4D97-AF65-F5344CB8AC3E}">
        <p14:creationId xmlns:p14="http://schemas.microsoft.com/office/powerpoint/2010/main" val="155383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4DBE5D-CBD1-4FB5-B754-CE19F6379BFE}" type="datetime1">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68CF2B-7F31-4D03-8728-3986439E5CC1}" type="slidenum">
              <a:rPr lang="en-US" smtClean="0"/>
              <a:t>‹#›</a:t>
            </a:fld>
            <a:endParaRPr lang="en-US"/>
          </a:p>
        </p:txBody>
      </p:sp>
      <p:sp>
        <p:nvSpPr>
          <p:cNvPr id="8"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11" name="Text Placeholder 10"/>
          <p:cNvSpPr>
            <a:spLocks noGrp="1"/>
          </p:cNvSpPr>
          <p:nvPr>
            <p:ph type="body" sz="quarter" idx="14"/>
          </p:nvPr>
        </p:nvSpPr>
        <p:spPr>
          <a:xfrm>
            <a:off x="457200" y="1219200"/>
            <a:ext cx="8229600" cy="4648200"/>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1917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imary Content Blue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5D6CB5-688F-48E3-8241-48ABA07D5BCD}" type="datetime1">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68CF2B-7F31-4D03-8728-3986439E5CC1}" type="slidenum">
              <a:rPr lang="en-US" smtClean="0"/>
              <a:t>‹#›</a:t>
            </a:fld>
            <a:endParaRPr lang="en-US"/>
          </a:p>
        </p:txBody>
      </p:sp>
      <p:sp>
        <p:nvSpPr>
          <p:cNvPr id="6"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
        <p:nvSpPr>
          <p:cNvPr id="7" name="Content Placeholder 2"/>
          <p:cNvSpPr>
            <a:spLocks noGrp="1"/>
          </p:cNvSpPr>
          <p:nvPr>
            <p:ph idx="1"/>
          </p:nvPr>
        </p:nvSpPr>
        <p:spPr>
          <a:xfrm>
            <a:off x="461963" y="1566949"/>
            <a:ext cx="8256587" cy="4348480"/>
          </a:xfrm>
          <a:prstGeom prst="rect">
            <a:avLst/>
          </a:prstGeom>
        </p:spPr>
        <p:txBody>
          <a:bodyPr/>
          <a:lstStyle>
            <a:lvl1pPr marL="346075" indent="-346075">
              <a:spcBef>
                <a:spcPts val="600"/>
              </a:spcBef>
              <a:spcAft>
                <a:spcPts val="600"/>
              </a:spcAft>
              <a:buClr>
                <a:srgbClr val="30628C"/>
              </a:buClr>
              <a:defRPr lang="en-US" sz="2400" baseline="0" dirty="0" smtClean="0">
                <a:solidFill>
                  <a:schemeClr val="tx1"/>
                </a:solidFill>
                <a:latin typeface="+mn-lt"/>
                <a:ea typeface="+mn-ea"/>
                <a:cs typeface="+mn-cs"/>
              </a:defRPr>
            </a:lvl1pPr>
            <a:lvl2pPr marL="690563" indent="-344488">
              <a:spcBef>
                <a:spcPts val="500"/>
              </a:spcBef>
              <a:spcAft>
                <a:spcPts val="500"/>
              </a:spcAft>
              <a:buFont typeface="Calibri" pitchFamily="34" charset="0"/>
              <a:buChar char="—"/>
              <a:defRPr sz="2000" baseline="0">
                <a:solidFill>
                  <a:schemeClr val="tx1"/>
                </a:solidFill>
              </a:defRPr>
            </a:lvl2pPr>
            <a:lvl3pPr marL="1025525" indent="-334963">
              <a:spcBef>
                <a:spcPts val="400"/>
              </a:spcBef>
              <a:spcAft>
                <a:spcPts val="400"/>
              </a:spcAft>
              <a:buClr>
                <a:srgbClr val="30628C"/>
              </a:buClr>
              <a:buFont typeface="Courier New" pitchFamily="49" charset="0"/>
              <a:buChar char="o"/>
              <a:defRPr sz="1800" baseline="0">
                <a:solidFill>
                  <a:schemeClr val="tx1"/>
                </a:solidFill>
              </a:defRPr>
            </a:lvl3pPr>
            <a:lvl4pPr marL="1260475" indent="-234950">
              <a:spcBef>
                <a:spcPts val="0"/>
              </a:spcBef>
              <a:buClr>
                <a:srgbClr val="30628C"/>
              </a:buClr>
              <a:defRPr sz="1600" baseline="0">
                <a:solidFill>
                  <a:schemeClr val="tx1"/>
                </a:solidFill>
              </a:defRPr>
            </a:lvl4pPr>
            <a:lvl5pPr marL="1604963" indent="-233363">
              <a:spcBef>
                <a:spcPts val="0"/>
              </a:spcBef>
              <a:defRPr sz="1600" baseline="0">
                <a:solidFill>
                  <a:schemeClr val="tx1"/>
                </a:solidFill>
              </a:defRPr>
            </a:lvl5pPr>
          </a:lstStyle>
          <a:p>
            <a:pPr marL="346075" lvl="0" indent="-346075" algn="l" rtl="0" eaLnBrk="1" fontAlgn="base" hangingPunct="1">
              <a:lnSpc>
                <a:spcPts val="2600"/>
              </a:lnSpc>
              <a:spcBef>
                <a:spcPts val="600"/>
              </a:spcBef>
              <a:spcAft>
                <a:spcPts val="600"/>
              </a:spcAft>
              <a:buClr>
                <a:srgbClr val="30628C"/>
              </a:buClr>
              <a:buSzPct val="90000"/>
              <a:buFont typeface="Arial"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p:txBody>
      </p:sp>
      <p:sp>
        <p:nvSpPr>
          <p:cNvPr id="8" name="Text Placeholder 2"/>
          <p:cNvSpPr>
            <a:spLocks noGrp="1"/>
          </p:cNvSpPr>
          <p:nvPr>
            <p:ph type="body" idx="14"/>
          </p:nvPr>
        </p:nvSpPr>
        <p:spPr>
          <a:xfrm>
            <a:off x="447040" y="990600"/>
            <a:ext cx="8280400" cy="576984"/>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5978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0656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68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06562"/>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7499633-F321-4A0B-A07D-3C76C0A8CB4A}" type="datetime1">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68CF2B-7F31-4D03-8728-3986439E5CC1}" type="slidenum">
              <a:rPr lang="en-US" smtClean="0"/>
              <a:t>‹#›</a:t>
            </a:fld>
            <a:endParaRPr lang="en-US"/>
          </a:p>
        </p:txBody>
      </p:sp>
      <p:sp>
        <p:nvSpPr>
          <p:cNvPr id="10"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Tree>
    <p:extLst>
      <p:ext uri="{BB962C8B-B14F-4D97-AF65-F5344CB8AC3E}">
        <p14:creationId xmlns:p14="http://schemas.microsoft.com/office/powerpoint/2010/main" val="215713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or Char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3C5AE-193E-4A2C-9844-C982365428E4}" type="datetime1">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8CF2B-7F31-4D03-8728-3986439E5CC1}" type="slidenum">
              <a:rPr lang="en-US" smtClean="0"/>
              <a:t>‹#›</a:t>
            </a:fld>
            <a:endParaRPr lang="en-US"/>
          </a:p>
        </p:txBody>
      </p:sp>
      <p:sp>
        <p:nvSpPr>
          <p:cNvPr id="5" name="Text Placeholder 7"/>
          <p:cNvSpPr>
            <a:spLocks noGrp="1"/>
          </p:cNvSpPr>
          <p:nvPr>
            <p:ph type="body" sz="quarter" idx="13" hasCustomPrompt="1"/>
          </p:nvPr>
        </p:nvSpPr>
        <p:spPr>
          <a:xfrm>
            <a:off x="3733800" y="381000"/>
            <a:ext cx="4953000" cy="533400"/>
          </a:xfrm>
          <a:prstGeom prst="rect">
            <a:avLst/>
          </a:prstGeom>
        </p:spPr>
        <p:txBody>
          <a:bodyPr/>
          <a:lstStyle>
            <a:lvl1pPr marL="0" indent="0" algn="r">
              <a:buNone/>
              <a:defRPr sz="2600" b="1"/>
            </a:lvl1pPr>
          </a:lstStyle>
          <a:p>
            <a:pPr lvl="0"/>
            <a:r>
              <a:rPr lang="en-US" dirty="0" smtClean="0"/>
              <a:t>Click to edit text</a:t>
            </a:r>
            <a:endParaRPr lang="en-US" dirty="0"/>
          </a:p>
        </p:txBody>
      </p:sp>
    </p:spTree>
    <p:extLst>
      <p:ext uri="{BB962C8B-B14F-4D97-AF65-F5344CB8AC3E}">
        <p14:creationId xmlns:p14="http://schemas.microsoft.com/office/powerpoint/2010/main" val="173636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0C3A-AAC7-4D80-82A2-51F3757DC189}" type="datetime1">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8CF2B-7F31-4D03-8728-3986439E5CC1}" type="slidenum">
              <a:rPr lang="en-US" smtClean="0"/>
              <a:t>‹#›</a:t>
            </a:fld>
            <a:endParaRPr lang="en-US"/>
          </a:p>
        </p:txBody>
      </p:sp>
      <p:cxnSp>
        <p:nvCxnSpPr>
          <p:cNvPr id="8" name="Straight Connector 7"/>
          <p:cNvCxnSpPr/>
          <p:nvPr userDrawn="1"/>
        </p:nvCxnSpPr>
        <p:spPr bwMode="auto">
          <a:xfrm>
            <a:off x="284672" y="857794"/>
            <a:ext cx="8413014" cy="0"/>
          </a:xfrm>
          <a:prstGeom prst="line">
            <a:avLst/>
          </a:prstGeom>
          <a:solidFill>
            <a:schemeClr val="bg1">
              <a:alpha val="45000"/>
            </a:schemeClr>
          </a:solidFill>
          <a:ln w="25400" cap="flat" cmpd="sng" algn="ctr">
            <a:solidFill>
              <a:srgbClr val="F17E1F"/>
            </a:solidFill>
            <a:prstDash val="solid"/>
            <a:round/>
            <a:headEnd type="none" w="med" len="med"/>
            <a:tailEnd type="none" w="med" len="med"/>
          </a:ln>
          <a:effectLst/>
        </p:spPr>
      </p:cxnSp>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86942" y="228600"/>
            <a:ext cx="2380058" cy="484489"/>
          </a:xfrm>
          <a:prstGeom prst="rect">
            <a:avLst/>
          </a:prstGeom>
        </p:spPr>
      </p:pic>
    </p:spTree>
    <p:extLst>
      <p:ext uri="{BB962C8B-B14F-4D97-AF65-F5344CB8AC3E}">
        <p14:creationId xmlns:p14="http://schemas.microsoft.com/office/powerpoint/2010/main" val="454946478"/>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52" r:id="rId4"/>
    <p:sldLayoutId id="2147483654" r:id="rId5"/>
    <p:sldLayoutId id="2147483653" r:id="rId6"/>
    <p:sldLayoutId id="2147483655"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imgurl=http://www.clker.com/cliparts/e/e/4/f/1206558994350927690taber_No_Cell_Phones_Allowed.svg.med.png&amp;imgrefurl=http://www.clker.com/clipart-16506.html&amp;usg=__M0Acx2u8nGC6ohX_YJ_mKhNxgBQ=&amp;h=300&amp;w=300&amp;sz=19&amp;hl=en&amp;start=1&amp;zoom=1&amp;tbnid=Iz6aOG4b_eYr-M:&amp;tbnh=116&amp;tbnw=116&amp;ei=vwX-TteWFOPMiQKgyKylDg&amp;prev=/search?q=no+cell+phone&amp;um=1&amp;hl=en&amp;sa=N&amp;gbv=2&amp;tbm=isch&amp;um=1&amp;itbs=1"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www.google.com/imgres?imgurl=http://image1.masterfile.com/em_w/00/28/02/700-00280239w.jpg&amp;imgrefurl=http://www.masterfile.com/stock-photography/image/700-00280239/Woman-Stretching-in-her-Chair&amp;usg=__x5lDaVxm5KLSdwEQ3AcQL_Z8EoQ=&amp;h=550&amp;w=367&amp;sz=43&amp;hl=en&amp;start=47&amp;zoom=1&amp;tbnid=wkBC0fs2JYZfIM:&amp;tbnh=133&amp;tbnw=89&amp;ei=ZAb-TqPKEs7ViALo2YyXDQ&amp;prev=/search?q=office+stretch&amp;start=42&amp;um=1&amp;hl=en&amp;sa=N&amp;gbv=2&amp;tbm=isch&amp;um=1&amp;itbs=1"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imgres?imgurl=http://advocacy.phaii.org/uploads/images/person%20at%20computer.jpg&amp;imgrefurl=http://advocacy.phaii.org/index.cfm/section/page/ext/InteractiveLearning&amp;usg=__2vBCZeUgWJgHq1oKmjYuM967bOs=&amp;h=149&amp;w=150&amp;sz=9&amp;hl=en&amp;start=36&amp;zoom=1&amp;tbnid=strWCrqFuEtnHM:&amp;tbnh=95&amp;tbnw=96&amp;ei=CZHCTuqFHO7ZiAKe-OiRDA&amp;prev=/search?q=person+at+computer&amp;start=21&amp;um=1&amp;hl=en&amp;sa=N&amp;rls=com.microsoft:*&amp;tbm=isch&amp;um=1&amp;itbs=1"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ccinfo.unc.edu/"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cctraining.web.unc.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imgurl=http://www.dimensionsguide.com/wp-content/uploads/2010/07/Emergency-Exit-Size-Requirement.jpg&amp;imgrefurl=http://www.dimensionsguide.com/emergency-exit-size-requirement/&amp;usg=__P20mKOddNjtJma8AWZjBGNSoYiQ=&amp;h=800&amp;w=801&amp;sz=81&amp;hl=en&amp;start=5&amp;zoom=1&amp;tbnid=6PS3NgcsAv5bEM:&amp;tbnh=143&amp;tbnw=143&amp;ei=iQb-TvnONMOWiQK81ti-Dg&amp;prev=/search?q=emergency+exit&amp;um=1&amp;hl=en&amp;sa=N&amp;gbv=2&amp;tbm=isch&amp;um=1&amp;itbs=1"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Purchase Requisitions and Receiving</a:t>
            </a:r>
            <a:endParaRPr lang="en-US" dirty="0"/>
          </a:p>
        </p:txBody>
      </p:sp>
      <p:sp>
        <p:nvSpPr>
          <p:cNvPr id="3" name="Subtitle 2"/>
          <p:cNvSpPr>
            <a:spLocks noGrp="1"/>
          </p:cNvSpPr>
          <p:nvPr>
            <p:ph type="subTitle" idx="1"/>
          </p:nvPr>
        </p:nvSpPr>
        <p:spPr/>
        <p:txBody>
          <a:bodyPr/>
          <a:lstStyle/>
          <a:p>
            <a:r>
              <a:rPr lang="en-US" dirty="0" smtClean="0"/>
              <a:t>Non Vendor Catalog</a:t>
            </a:r>
            <a:endParaRPr lang="en-US" dirty="0"/>
          </a:p>
        </p:txBody>
      </p:sp>
      <p:sp>
        <p:nvSpPr>
          <p:cNvPr id="6" name="TextBox 5"/>
          <p:cNvSpPr txBox="1"/>
          <p:nvPr/>
        </p:nvSpPr>
        <p:spPr>
          <a:xfrm>
            <a:off x="621022" y="4455818"/>
            <a:ext cx="7913064" cy="461665"/>
          </a:xfrm>
          <a:prstGeom prst="rect">
            <a:avLst/>
          </a:prstGeom>
          <a:noFill/>
        </p:spPr>
        <p:txBody>
          <a:bodyPr wrap="none" rtlCol="0">
            <a:spAutoFit/>
          </a:bodyPr>
          <a:lstStyle/>
          <a:p>
            <a:r>
              <a:rPr lang="en-US" sz="2400" dirty="0" smtClean="0"/>
              <a:t>Presented by the College of Arts and Sciences Business Center</a:t>
            </a:r>
            <a:endParaRPr lang="en-US" sz="2400" dirty="0"/>
          </a:p>
        </p:txBody>
      </p:sp>
      <p:sp>
        <p:nvSpPr>
          <p:cNvPr id="7" name="Date Placeholder 6"/>
          <p:cNvSpPr>
            <a:spLocks noGrp="1"/>
          </p:cNvSpPr>
          <p:nvPr>
            <p:ph type="dt" sz="half" idx="10"/>
          </p:nvPr>
        </p:nvSpPr>
        <p:spPr>
          <a:xfrm>
            <a:off x="6338454" y="6324600"/>
            <a:ext cx="2784764" cy="365125"/>
          </a:xfrm>
        </p:spPr>
        <p:txBody>
          <a:bodyPr/>
          <a:lstStyle/>
          <a:p>
            <a:fld id="{18614284-7C21-4744-9D91-59686E3F2093}" type="datetime4">
              <a:rPr lang="en-US" sz="2400" smtClean="0">
                <a:solidFill>
                  <a:schemeClr val="tx1"/>
                </a:solidFill>
              </a:rPr>
              <a:t>September 13, 2017</a:t>
            </a:fld>
            <a:endParaRPr lang="en-US" sz="2400" dirty="0">
              <a:solidFill>
                <a:schemeClr val="tx1"/>
              </a:solidFill>
            </a:endParaRPr>
          </a:p>
        </p:txBody>
      </p:sp>
    </p:spTree>
    <p:extLst>
      <p:ext uri="{BB962C8B-B14F-4D97-AF65-F5344CB8AC3E}">
        <p14:creationId xmlns:p14="http://schemas.microsoft.com/office/powerpoint/2010/main" val="300005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228600" y="2319901"/>
            <a:ext cx="1143001" cy="3607547"/>
            <a:chOff x="4801" y="163572"/>
            <a:chExt cx="1013033" cy="2793877"/>
          </a:xfrm>
          <a:scene3d>
            <a:camera prst="orthographicFront"/>
            <a:lightRig rig="flat" dir="t"/>
          </a:scene3d>
        </p:grpSpPr>
        <p:sp>
          <p:nvSpPr>
            <p:cNvPr id="22" name="Rounded Rectangle 21"/>
            <p:cNvSpPr/>
            <p:nvPr/>
          </p:nvSpPr>
          <p:spPr>
            <a:xfrm>
              <a:off x="4801" y="163572"/>
              <a:ext cx="961639"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3" name="Rounded Rectangle 4"/>
            <p:cNvSpPr/>
            <p:nvPr/>
          </p:nvSpPr>
          <p:spPr>
            <a:xfrm>
              <a:off x="32966" y="163572"/>
              <a:ext cx="984868"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r>
                <a:rPr lang="en-US" sz="1200" b="1" dirty="0" smtClean="0"/>
                <a:t>Create a requisition and submit it for approval</a:t>
              </a:r>
              <a:endParaRPr lang="en-US" sz="1200" b="1" kern="1200" dirty="0" smtClean="0"/>
            </a:p>
            <a:p>
              <a:pPr lvl="0" defTabSz="533400">
                <a:lnSpc>
                  <a:spcPct val="90000"/>
                </a:lnSpc>
                <a:spcBef>
                  <a:spcPct val="0"/>
                </a:spcBef>
                <a:spcAft>
                  <a:spcPct val="35000"/>
                </a:spcAft>
              </a:pPr>
              <a:endParaRPr lang="en-US" sz="1200" b="1"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sp>
        <p:nvSpPr>
          <p:cNvPr id="25" name="TextBox 24"/>
          <p:cNvSpPr txBox="1"/>
          <p:nvPr/>
        </p:nvSpPr>
        <p:spPr>
          <a:xfrm>
            <a:off x="76200" y="1420078"/>
            <a:ext cx="1354818" cy="584775"/>
          </a:xfrm>
          <a:prstGeom prst="rect">
            <a:avLst/>
          </a:prstGeom>
          <a:noFill/>
        </p:spPr>
        <p:txBody>
          <a:bodyPr wrap="square" rtlCol="0">
            <a:spAutoFit/>
          </a:bodyPr>
          <a:lstStyle>
            <a:defPPr>
              <a:defRPr lang="en-US"/>
            </a:defPPr>
            <a:lvl1pPr algn="ctr"/>
          </a:lstStyle>
          <a:p>
            <a:r>
              <a:rPr lang="en-US" sz="1600" dirty="0" smtClean="0"/>
              <a:t>Departmental Requester</a:t>
            </a:r>
            <a:endParaRPr lang="en-US" sz="1600" dirty="0"/>
          </a:p>
        </p:txBody>
      </p:sp>
      <p:sp>
        <p:nvSpPr>
          <p:cNvPr id="52" name="TextBox 51"/>
          <p:cNvSpPr txBox="1"/>
          <p:nvPr/>
        </p:nvSpPr>
        <p:spPr>
          <a:xfrm>
            <a:off x="1524000" y="1425295"/>
            <a:ext cx="1174121" cy="338554"/>
          </a:xfrm>
          <a:prstGeom prst="rect">
            <a:avLst/>
          </a:prstGeom>
          <a:noFill/>
        </p:spPr>
        <p:txBody>
          <a:bodyPr wrap="square" rtlCol="0">
            <a:spAutoFit/>
          </a:bodyPr>
          <a:lstStyle>
            <a:defPPr>
              <a:defRPr lang="en-US"/>
            </a:defPPr>
            <a:lvl1pPr algn="ctr"/>
          </a:lstStyle>
          <a:p>
            <a:r>
              <a:rPr lang="en-US" sz="1600" dirty="0" smtClean="0"/>
              <a:t>Approvers</a:t>
            </a:r>
            <a:endParaRPr lang="en-US" sz="1600" dirty="0"/>
          </a:p>
        </p:txBody>
      </p:sp>
      <p:grpSp>
        <p:nvGrpSpPr>
          <p:cNvPr id="40" name="Group 39"/>
          <p:cNvGrpSpPr/>
          <p:nvPr/>
        </p:nvGrpSpPr>
        <p:grpSpPr>
          <a:xfrm>
            <a:off x="1447800" y="2336340"/>
            <a:ext cx="1261030" cy="3614236"/>
            <a:chOff x="4801" y="158392"/>
            <a:chExt cx="981216" cy="2799057"/>
          </a:xfrm>
          <a:scene3d>
            <a:camera prst="orthographicFront"/>
            <a:lightRig rig="flat" dir="t"/>
          </a:scene3d>
        </p:grpSpPr>
        <p:sp>
          <p:nvSpPr>
            <p:cNvPr id="47" name="Rounded Rectangle 46"/>
            <p:cNvSpPr/>
            <p:nvPr/>
          </p:nvSpPr>
          <p:spPr>
            <a:xfrm>
              <a:off x="4801" y="163572"/>
              <a:ext cx="961639"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8" name="Rounded Rectangle 4"/>
            <p:cNvSpPr/>
            <p:nvPr/>
          </p:nvSpPr>
          <p:spPr>
            <a:xfrm>
              <a:off x="36329" y="158392"/>
              <a:ext cx="949688"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endParaRPr lang="en-US" sz="1200" b="1" dirty="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r>
                <a:rPr lang="en-US" sz="1200" b="1" dirty="0" smtClean="0"/>
                <a:t>The system distributes the requisition via workflow for review, and approval or rejection</a:t>
              </a:r>
            </a:p>
            <a:p>
              <a:pPr lvl="0" defTabSz="533400">
                <a:lnSpc>
                  <a:spcPct val="90000"/>
                </a:lnSpc>
                <a:spcBef>
                  <a:spcPct val="0"/>
                </a:spcBef>
                <a:spcAft>
                  <a:spcPct val="35000"/>
                </a:spcAft>
              </a:pPr>
              <a:endParaRPr lang="en-US" sz="1200" b="1"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grpSp>
        <p:nvGrpSpPr>
          <p:cNvPr id="49" name="Group 48"/>
          <p:cNvGrpSpPr/>
          <p:nvPr/>
        </p:nvGrpSpPr>
        <p:grpSpPr>
          <a:xfrm>
            <a:off x="2819400" y="2316015"/>
            <a:ext cx="1891881" cy="3713833"/>
            <a:chOff x="18472" y="185157"/>
            <a:chExt cx="961639" cy="2797327"/>
          </a:xfrm>
          <a:scene3d>
            <a:camera prst="orthographicFront"/>
            <a:lightRig rig="flat" dir="t"/>
          </a:scene3d>
        </p:grpSpPr>
        <p:sp>
          <p:nvSpPr>
            <p:cNvPr id="50" name="Rounded Rectangle 49"/>
            <p:cNvSpPr/>
            <p:nvPr/>
          </p:nvSpPr>
          <p:spPr>
            <a:xfrm>
              <a:off x="18472" y="188607"/>
              <a:ext cx="961639"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1" name="Rounded Rectangle 4"/>
            <p:cNvSpPr/>
            <p:nvPr/>
          </p:nvSpPr>
          <p:spPr>
            <a:xfrm>
              <a:off x="28349" y="185157"/>
              <a:ext cx="873746"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endParaRPr lang="en-US" sz="1200" b="1" kern="1200" dirty="0" smtClean="0"/>
            </a:p>
            <a:p>
              <a:pPr lvl="0" defTabSz="533400">
                <a:lnSpc>
                  <a:spcPct val="90000"/>
                </a:lnSpc>
                <a:spcBef>
                  <a:spcPct val="0"/>
                </a:spcBef>
                <a:spcAft>
                  <a:spcPct val="35000"/>
                </a:spcAft>
              </a:pPr>
              <a:endParaRPr lang="en-US" sz="1200" b="1" dirty="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endParaRPr lang="en-US" sz="1200" b="1" dirty="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endParaRPr lang="en-US" sz="1200" b="1" dirty="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r>
                <a:rPr lang="en-US" sz="1200" b="1" dirty="0" smtClean="0"/>
                <a:t>Review the requisition and take appropriate action</a:t>
              </a:r>
              <a:endParaRPr lang="en-US" sz="1200" kern="1200" dirty="0" smtClean="0"/>
            </a:p>
            <a:p>
              <a:pPr marL="171450" lvl="0" indent="-171450" defTabSz="533400">
                <a:lnSpc>
                  <a:spcPct val="90000"/>
                </a:lnSpc>
                <a:spcBef>
                  <a:spcPct val="0"/>
                </a:spcBef>
                <a:spcAft>
                  <a:spcPct val="35000"/>
                </a:spcAft>
                <a:buFontTx/>
                <a:buChar char="-"/>
              </a:pPr>
              <a:r>
                <a:rPr lang="en-US" sz="1200" dirty="0" smtClean="0"/>
                <a:t>Create a purchase order (PO) with reference to </a:t>
              </a:r>
              <a:r>
                <a:rPr lang="en-US" sz="1200" dirty="0"/>
                <a:t>s</a:t>
              </a:r>
              <a:r>
                <a:rPr lang="en-US" sz="1200" dirty="0" smtClean="0"/>
                <a:t>tate/UTC contract</a:t>
              </a:r>
              <a:endParaRPr lang="en-US" sz="1200" kern="1200" dirty="0" smtClean="0"/>
            </a:p>
            <a:p>
              <a:pPr marL="171450" lvl="0" indent="-171450" defTabSz="533400">
                <a:lnSpc>
                  <a:spcPct val="90000"/>
                </a:lnSpc>
                <a:spcBef>
                  <a:spcPct val="0"/>
                </a:spcBef>
                <a:spcAft>
                  <a:spcPct val="35000"/>
                </a:spcAft>
                <a:buFontTx/>
                <a:buChar char="-"/>
              </a:pPr>
              <a:r>
                <a:rPr lang="en-US" sz="1200" dirty="0" smtClean="0"/>
                <a:t>Create a PO with reference to the requisition</a:t>
              </a:r>
            </a:p>
            <a:p>
              <a:pPr marL="171450" lvl="0" indent="-171450" defTabSz="533400">
                <a:lnSpc>
                  <a:spcPct val="90000"/>
                </a:lnSpc>
                <a:spcBef>
                  <a:spcPct val="0"/>
                </a:spcBef>
                <a:spcAft>
                  <a:spcPct val="35000"/>
                </a:spcAft>
                <a:buFontTx/>
                <a:buChar char="-"/>
              </a:pPr>
              <a:r>
                <a:rPr lang="en-US" sz="1200" dirty="0" smtClean="0"/>
                <a:t>Create a bid document and work with the department to evaluate the responses and pick the vendor</a:t>
              </a:r>
            </a:p>
            <a:p>
              <a:pPr marL="171450" lvl="0" indent="-171450" defTabSz="533400">
                <a:lnSpc>
                  <a:spcPct val="90000"/>
                </a:lnSpc>
                <a:spcBef>
                  <a:spcPct val="0"/>
                </a:spcBef>
                <a:spcAft>
                  <a:spcPct val="35000"/>
                </a:spcAft>
                <a:buFontTx/>
                <a:buChar char="-"/>
              </a:pPr>
              <a:r>
                <a:rPr lang="en-US" sz="1200" dirty="0" smtClean="0"/>
                <a:t>Send a noncompetitive bid to a vendor, enter the response and send PO to that vendor</a:t>
              </a: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sp>
        <p:nvSpPr>
          <p:cNvPr id="54" name="Right Arrow 53"/>
          <p:cNvSpPr/>
          <p:nvPr/>
        </p:nvSpPr>
        <p:spPr bwMode="auto">
          <a:xfrm>
            <a:off x="4495800" y="3930060"/>
            <a:ext cx="405930" cy="352605"/>
          </a:xfrm>
          <a:prstGeom prst="rightArrow">
            <a:avLst/>
          </a:prstGeom>
          <a:gradFill>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noFill/>
            <a:prstDash val="solid"/>
            <a:round/>
            <a:headEnd type="none" w="med" len="med"/>
            <a:tailEnd type="none" w="med" len="med"/>
          </a:ln>
          <a:effectLst>
            <a:outerShdw blurRad="40005" dist="20320" dir="5400000" algn="ctr" rotWithShape="0">
              <a:schemeClr val="tx1">
                <a:alpha val="38000"/>
              </a:scheme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nvGrpSpPr>
          <p:cNvPr id="57" name="Group 56"/>
          <p:cNvGrpSpPr/>
          <p:nvPr/>
        </p:nvGrpSpPr>
        <p:grpSpPr>
          <a:xfrm>
            <a:off x="4864587" y="2311591"/>
            <a:ext cx="1079013" cy="3727259"/>
            <a:chOff x="4801" y="163572"/>
            <a:chExt cx="868747" cy="2793877"/>
          </a:xfrm>
          <a:scene3d>
            <a:camera prst="orthographicFront"/>
            <a:lightRig rig="flat" dir="t"/>
          </a:scene3d>
        </p:grpSpPr>
        <p:sp>
          <p:nvSpPr>
            <p:cNvPr id="58" name="Rounded Rectangle 57"/>
            <p:cNvSpPr/>
            <p:nvPr/>
          </p:nvSpPr>
          <p:spPr>
            <a:xfrm>
              <a:off x="4801" y="163572"/>
              <a:ext cx="813092"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9" name="Rounded Rectangle 4"/>
            <p:cNvSpPr/>
            <p:nvPr/>
          </p:nvSpPr>
          <p:spPr>
            <a:xfrm>
              <a:off x="32966" y="191737"/>
              <a:ext cx="840582"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r>
                <a:rPr lang="en-US" sz="1200" b="1" dirty="0" smtClean="0"/>
                <a:t>Approve any PO greater than $50,000</a:t>
              </a:r>
            </a:p>
            <a:p>
              <a:pPr lvl="0" defTabSz="533400">
                <a:lnSpc>
                  <a:spcPct val="90000"/>
                </a:lnSpc>
                <a:spcBef>
                  <a:spcPct val="0"/>
                </a:spcBef>
                <a:spcAft>
                  <a:spcPct val="35000"/>
                </a:spcAft>
              </a:pPr>
              <a:endParaRPr lang="en-US" sz="1200" b="1" kern="1200" dirty="0" smtClean="0"/>
            </a:p>
            <a:p>
              <a:pPr lvl="0" defTabSz="533400">
                <a:lnSpc>
                  <a:spcPct val="90000"/>
                </a:lnSpc>
                <a:spcBef>
                  <a:spcPct val="0"/>
                </a:spcBef>
                <a:spcAft>
                  <a:spcPct val="35000"/>
                </a:spcAft>
              </a:pPr>
              <a:endParaRPr lang="en-US" sz="1200" b="1"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grpSp>
        <p:nvGrpSpPr>
          <p:cNvPr id="39" name="Group 38"/>
          <p:cNvGrpSpPr/>
          <p:nvPr/>
        </p:nvGrpSpPr>
        <p:grpSpPr>
          <a:xfrm>
            <a:off x="6096000" y="2302459"/>
            <a:ext cx="1316251" cy="3727390"/>
            <a:chOff x="-132861" y="114422"/>
            <a:chExt cx="1071831" cy="2793877"/>
          </a:xfrm>
          <a:scene3d>
            <a:camera prst="orthographicFront"/>
            <a:lightRig rig="flat" dir="t"/>
          </a:scene3d>
        </p:grpSpPr>
        <p:sp>
          <p:nvSpPr>
            <p:cNvPr id="44" name="Rounded Rectangle 43"/>
            <p:cNvSpPr/>
            <p:nvPr/>
          </p:nvSpPr>
          <p:spPr>
            <a:xfrm>
              <a:off x="-132861" y="114422"/>
              <a:ext cx="1071831"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5" name="Rounded Rectangle 4"/>
            <p:cNvSpPr/>
            <p:nvPr/>
          </p:nvSpPr>
          <p:spPr>
            <a:xfrm>
              <a:off x="-132861" y="158244"/>
              <a:ext cx="1071831"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endParaRPr lang="en-US" sz="1200" b="1" dirty="0"/>
            </a:p>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r>
                <a:rPr lang="en-US" sz="1200" b="1" dirty="0" smtClean="0"/>
                <a:t>Creates </a:t>
              </a:r>
              <a:r>
                <a:rPr lang="en-US" sz="1200" b="1" dirty="0"/>
                <a:t>a receipt </a:t>
              </a:r>
            </a:p>
            <a:p>
              <a:pPr lvl="0" defTabSz="533400">
                <a:lnSpc>
                  <a:spcPct val="90000"/>
                </a:lnSpc>
                <a:spcBef>
                  <a:spcPct val="0"/>
                </a:spcBef>
                <a:spcAft>
                  <a:spcPct val="35000"/>
                </a:spcAft>
              </a:pPr>
              <a:r>
                <a:rPr lang="en-US" sz="1200" dirty="0"/>
                <a:t>-If the vendor ships the goods to the warehouse, Central Receiving creates the receipt</a:t>
              </a:r>
            </a:p>
            <a:p>
              <a:pPr lvl="0" defTabSz="533400">
                <a:lnSpc>
                  <a:spcPct val="90000"/>
                </a:lnSpc>
                <a:spcBef>
                  <a:spcPct val="0"/>
                </a:spcBef>
                <a:spcAft>
                  <a:spcPct val="35000"/>
                </a:spcAft>
              </a:pPr>
              <a:r>
                <a:rPr lang="en-US" sz="1200" dirty="0"/>
                <a:t>-Otherwise, the department  creates the receipt </a:t>
              </a:r>
            </a:p>
            <a:p>
              <a:pPr lvl="0" defTabSz="533400">
                <a:lnSpc>
                  <a:spcPct val="90000"/>
                </a:lnSpc>
                <a:spcBef>
                  <a:spcPct val="0"/>
                </a:spcBef>
                <a:spcAft>
                  <a:spcPct val="35000"/>
                </a:spcAft>
              </a:pPr>
              <a:endParaRPr lang="en-US" sz="1200" b="1"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sp>
        <p:nvSpPr>
          <p:cNvPr id="34" name="TextBox 33"/>
          <p:cNvSpPr txBox="1"/>
          <p:nvPr/>
        </p:nvSpPr>
        <p:spPr>
          <a:xfrm>
            <a:off x="3200400" y="1427143"/>
            <a:ext cx="1174121" cy="584775"/>
          </a:xfrm>
          <a:prstGeom prst="rect">
            <a:avLst/>
          </a:prstGeom>
          <a:noFill/>
        </p:spPr>
        <p:txBody>
          <a:bodyPr wrap="square" rtlCol="0">
            <a:spAutoFit/>
          </a:bodyPr>
          <a:lstStyle>
            <a:defPPr>
              <a:defRPr lang="en-US"/>
            </a:defPPr>
            <a:lvl1pPr algn="ctr"/>
          </a:lstStyle>
          <a:p>
            <a:r>
              <a:rPr lang="en-US" sz="1600" dirty="0" smtClean="0"/>
              <a:t>Purchasing Agent</a:t>
            </a:r>
            <a:endParaRPr lang="en-US" sz="1600" dirty="0"/>
          </a:p>
        </p:txBody>
      </p:sp>
      <p:sp>
        <p:nvSpPr>
          <p:cNvPr id="35" name="TextBox 34"/>
          <p:cNvSpPr txBox="1"/>
          <p:nvPr/>
        </p:nvSpPr>
        <p:spPr>
          <a:xfrm>
            <a:off x="4800600" y="1473241"/>
            <a:ext cx="1174121" cy="584775"/>
          </a:xfrm>
          <a:prstGeom prst="rect">
            <a:avLst/>
          </a:prstGeom>
          <a:noFill/>
        </p:spPr>
        <p:txBody>
          <a:bodyPr wrap="square" rtlCol="0">
            <a:spAutoFit/>
          </a:bodyPr>
          <a:lstStyle>
            <a:defPPr>
              <a:defRPr lang="en-US"/>
            </a:defPPr>
            <a:lvl1pPr algn="ctr"/>
          </a:lstStyle>
          <a:p>
            <a:r>
              <a:rPr lang="en-US" sz="1600" dirty="0" smtClean="0"/>
              <a:t>Purchasing Director</a:t>
            </a:r>
            <a:endParaRPr lang="en-US" sz="1600" dirty="0"/>
          </a:p>
        </p:txBody>
      </p:sp>
      <p:sp>
        <p:nvSpPr>
          <p:cNvPr id="36" name="TextBox 35"/>
          <p:cNvSpPr txBox="1"/>
          <p:nvPr/>
        </p:nvSpPr>
        <p:spPr>
          <a:xfrm>
            <a:off x="6060043" y="1259122"/>
            <a:ext cx="1331357" cy="1077218"/>
          </a:xfrm>
          <a:prstGeom prst="rect">
            <a:avLst/>
          </a:prstGeom>
          <a:noFill/>
        </p:spPr>
        <p:txBody>
          <a:bodyPr wrap="square" rtlCol="0">
            <a:spAutoFit/>
          </a:bodyPr>
          <a:lstStyle>
            <a:defPPr>
              <a:defRPr lang="en-US"/>
            </a:defPPr>
            <a:lvl1pPr algn="ctr"/>
          </a:lstStyle>
          <a:p>
            <a:r>
              <a:rPr lang="en-US" sz="1600" dirty="0" smtClean="0"/>
              <a:t>Departmental Requester or Central Receiving</a:t>
            </a:r>
            <a:endParaRPr lang="en-US" sz="1600" dirty="0"/>
          </a:p>
        </p:txBody>
      </p:sp>
      <p:sp>
        <p:nvSpPr>
          <p:cNvPr id="43" name="Right Arrow 42"/>
          <p:cNvSpPr/>
          <p:nvPr/>
        </p:nvSpPr>
        <p:spPr bwMode="auto">
          <a:xfrm>
            <a:off x="2514600" y="3927442"/>
            <a:ext cx="307856" cy="352605"/>
          </a:xfrm>
          <a:prstGeom prst="rightArrow">
            <a:avLst/>
          </a:prstGeom>
          <a:gradFill>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noFill/>
            <a:prstDash val="solid"/>
            <a:round/>
            <a:headEnd type="none" w="med" len="med"/>
            <a:tailEnd type="none" w="med" len="med"/>
          </a:ln>
          <a:effectLst>
            <a:outerShdw blurRad="40005" dist="20320" dir="5400000" algn="ctr" rotWithShape="0">
              <a:schemeClr val="tx1">
                <a:alpha val="38000"/>
              </a:scheme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7" name="Right Arrow 36"/>
          <p:cNvSpPr/>
          <p:nvPr/>
        </p:nvSpPr>
        <p:spPr bwMode="auto">
          <a:xfrm>
            <a:off x="5791200" y="3989851"/>
            <a:ext cx="307856" cy="352605"/>
          </a:xfrm>
          <a:prstGeom prst="rightArrow">
            <a:avLst/>
          </a:prstGeom>
          <a:gradFill>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noFill/>
            <a:prstDash val="solid"/>
            <a:round/>
            <a:headEnd type="none" w="med" len="med"/>
            <a:tailEnd type="none" w="med" len="med"/>
          </a:ln>
          <a:effectLst>
            <a:outerShdw blurRad="40005" dist="20320" dir="5400000" algn="ctr" rotWithShape="0">
              <a:schemeClr val="tx1">
                <a:alpha val="38000"/>
              </a:scheme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6" name="TextBox 45"/>
          <p:cNvSpPr txBox="1"/>
          <p:nvPr/>
        </p:nvSpPr>
        <p:spPr>
          <a:xfrm>
            <a:off x="7772400" y="1550253"/>
            <a:ext cx="1135906" cy="338554"/>
          </a:xfrm>
          <a:prstGeom prst="rect">
            <a:avLst/>
          </a:prstGeom>
          <a:noFill/>
        </p:spPr>
        <p:txBody>
          <a:bodyPr wrap="square" rtlCol="0">
            <a:spAutoFit/>
          </a:bodyPr>
          <a:lstStyle>
            <a:defPPr>
              <a:defRPr lang="en-US"/>
            </a:defPPr>
            <a:lvl1pPr algn="ctr"/>
          </a:lstStyle>
          <a:p>
            <a:r>
              <a:rPr lang="en-US" sz="1600" dirty="0" smtClean="0"/>
              <a:t>Inspector</a:t>
            </a:r>
            <a:endParaRPr lang="en-US" sz="1600" dirty="0"/>
          </a:p>
        </p:txBody>
      </p:sp>
      <p:grpSp>
        <p:nvGrpSpPr>
          <p:cNvPr id="60" name="Group 59"/>
          <p:cNvGrpSpPr/>
          <p:nvPr/>
        </p:nvGrpSpPr>
        <p:grpSpPr>
          <a:xfrm>
            <a:off x="7620000" y="2360923"/>
            <a:ext cx="1344389" cy="3607546"/>
            <a:chOff x="-193280" y="128620"/>
            <a:chExt cx="1191521" cy="2793877"/>
          </a:xfrm>
          <a:scene3d>
            <a:camera prst="orthographicFront"/>
            <a:lightRig rig="flat" dir="t"/>
          </a:scene3d>
        </p:grpSpPr>
        <p:sp>
          <p:nvSpPr>
            <p:cNvPr id="62" name="Rounded Rectangle 61"/>
            <p:cNvSpPr/>
            <p:nvPr/>
          </p:nvSpPr>
          <p:spPr>
            <a:xfrm>
              <a:off x="-193280" y="128620"/>
              <a:ext cx="1191521" cy="2793877"/>
            </a:xfrm>
            <a:prstGeom prst="roundRect">
              <a:avLst>
                <a:gd name="adj" fmla="val 10000"/>
              </a:avLst>
            </a:prstGeom>
            <a:sp3d prstMaterial="dkEdge">
              <a:bevelT w="8200" h="38100"/>
            </a:sp3d>
          </p:spPr>
          <p:style>
            <a:lnRef idx="0">
              <a:schemeClr val="accent5">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3" name="Rounded Rectangle 4"/>
            <p:cNvSpPr/>
            <p:nvPr/>
          </p:nvSpPr>
          <p:spPr>
            <a:xfrm>
              <a:off x="-132861" y="158244"/>
              <a:ext cx="980646" cy="2737547"/>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defTabSz="533400">
                <a:lnSpc>
                  <a:spcPct val="90000"/>
                </a:lnSpc>
                <a:spcBef>
                  <a:spcPct val="0"/>
                </a:spcBef>
                <a:spcAft>
                  <a:spcPct val="35000"/>
                </a:spcAft>
              </a:pPr>
              <a:endParaRPr lang="en-US" sz="1200" b="1" dirty="0" smtClean="0"/>
            </a:p>
            <a:p>
              <a:pPr lvl="0" defTabSz="533400">
                <a:lnSpc>
                  <a:spcPct val="90000"/>
                </a:lnSpc>
                <a:spcBef>
                  <a:spcPct val="0"/>
                </a:spcBef>
                <a:spcAft>
                  <a:spcPct val="35000"/>
                </a:spcAft>
              </a:pPr>
              <a:r>
                <a:rPr lang="en-US" sz="1200" b="1" dirty="0" smtClean="0"/>
                <a:t>If the goods require inspection, perform the inspection and record the results</a:t>
              </a:r>
              <a:endParaRPr lang="en-US" sz="1200" b="1" kern="1200" dirty="0" smtClean="0"/>
            </a:p>
            <a:p>
              <a:pPr lvl="0" defTabSz="533400">
                <a:lnSpc>
                  <a:spcPct val="90000"/>
                </a:lnSpc>
                <a:spcBef>
                  <a:spcPct val="0"/>
                </a:spcBef>
                <a:spcAft>
                  <a:spcPct val="35000"/>
                </a:spcAft>
              </a:pPr>
              <a:endParaRPr lang="en-US" sz="1200" b="1"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smtClean="0"/>
            </a:p>
            <a:p>
              <a:pPr marL="171450" lvl="0" indent="-171450" algn="ctr" defTabSz="533400">
                <a:lnSpc>
                  <a:spcPct val="90000"/>
                </a:lnSpc>
                <a:spcBef>
                  <a:spcPct val="0"/>
                </a:spcBef>
                <a:spcAft>
                  <a:spcPct val="35000"/>
                </a:spcAft>
                <a:buFontTx/>
                <a:buChar char="-"/>
              </a:pPr>
              <a:endParaRPr lang="en-US" sz="1200" dirty="0"/>
            </a:p>
            <a:p>
              <a:pPr marL="171450" lvl="0" indent="-171450" algn="ctr" defTabSz="533400">
                <a:lnSpc>
                  <a:spcPct val="90000"/>
                </a:lnSpc>
                <a:spcBef>
                  <a:spcPct val="0"/>
                </a:spcBef>
                <a:spcAft>
                  <a:spcPct val="35000"/>
                </a:spcAft>
                <a:buFontTx/>
                <a:buChar char="-"/>
              </a:pPr>
              <a:endParaRPr lang="en-US" sz="1200" kern="1200" dirty="0"/>
            </a:p>
          </p:txBody>
        </p:sp>
      </p:grpSp>
      <p:sp>
        <p:nvSpPr>
          <p:cNvPr id="64" name="Right Arrow 63"/>
          <p:cNvSpPr/>
          <p:nvPr/>
        </p:nvSpPr>
        <p:spPr bwMode="auto">
          <a:xfrm>
            <a:off x="7315200" y="4010739"/>
            <a:ext cx="307856" cy="352605"/>
          </a:xfrm>
          <a:prstGeom prst="rightArrow">
            <a:avLst/>
          </a:prstGeom>
          <a:gradFill>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noFill/>
            <a:prstDash val="solid"/>
            <a:round/>
            <a:headEnd type="none" w="med" len="med"/>
            <a:tailEnd type="none" w="med" len="med"/>
          </a:ln>
          <a:effectLst>
            <a:outerShdw blurRad="40005" dist="20320" dir="5400000" algn="ctr" rotWithShape="0">
              <a:schemeClr val="tx1">
                <a:alpha val="38000"/>
              </a:scheme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2" name="Right Arrow 41"/>
          <p:cNvSpPr/>
          <p:nvPr/>
        </p:nvSpPr>
        <p:spPr bwMode="auto">
          <a:xfrm>
            <a:off x="1143000" y="3915704"/>
            <a:ext cx="314855" cy="343329"/>
          </a:xfrm>
          <a:prstGeom prst="rightArrow">
            <a:avLst/>
          </a:prstGeom>
          <a:gradFill>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noFill/>
            <a:prstDash val="solid"/>
            <a:round/>
            <a:headEnd type="none" w="med" len="med"/>
            <a:tailEnd type="none" w="med" len="med"/>
          </a:ln>
          <a:effectLst>
            <a:outerShdw blurRad="40005" dist="20320" dir="5400000" algn="ctr" rotWithShape="0">
              <a:schemeClr val="tx1">
                <a:alpha val="38000"/>
              </a:scheme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 name="Text Placeholder 3"/>
          <p:cNvSpPr>
            <a:spLocks noGrp="1"/>
          </p:cNvSpPr>
          <p:nvPr>
            <p:ph type="body" sz="quarter" idx="13"/>
          </p:nvPr>
        </p:nvSpPr>
        <p:spPr/>
        <p:txBody>
          <a:bodyPr/>
          <a:lstStyle/>
          <a:p>
            <a:r>
              <a:rPr lang="en-US" dirty="0" smtClean="0"/>
              <a:t>High Level Process</a:t>
            </a:r>
            <a:endParaRPr lang="en-US" dirty="0"/>
          </a:p>
        </p:txBody>
      </p:sp>
    </p:spTree>
    <p:extLst>
      <p:ext uri="{BB962C8B-B14F-4D97-AF65-F5344CB8AC3E}">
        <p14:creationId xmlns:p14="http://schemas.microsoft.com/office/powerpoint/2010/main" val="376669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Training Materials</a:t>
            </a:r>
            <a:endParaRPr lang="en-US" dirty="0"/>
          </a:p>
        </p:txBody>
      </p:sp>
      <p:sp>
        <p:nvSpPr>
          <p:cNvPr id="2" name="Text Placeholder 1"/>
          <p:cNvSpPr>
            <a:spLocks noGrp="1"/>
          </p:cNvSpPr>
          <p:nvPr>
            <p:ph type="body" sz="quarter" idx="14"/>
          </p:nvPr>
        </p:nvSpPr>
        <p:spPr/>
        <p:txBody>
          <a:bodyPr/>
          <a:lstStyle/>
          <a:p>
            <a:r>
              <a:rPr lang="en-US" dirty="0" smtClean="0"/>
              <a:t>Student Guide</a:t>
            </a:r>
          </a:p>
          <a:p>
            <a:pPr marL="342900" lvl="1" indent="-342900">
              <a:buFont typeface="Arial" panose="020B0604020202020204" pitchFamily="34" charset="0"/>
              <a:buChar char="•"/>
            </a:pPr>
            <a:r>
              <a:rPr lang="en-US" sz="2400" dirty="0" smtClean="0"/>
              <a:t>Instructor PowerPoint</a:t>
            </a:r>
          </a:p>
          <a:p>
            <a:pPr marL="342900" lvl="1" indent="-342900">
              <a:buFont typeface="Arial" panose="020B0604020202020204" pitchFamily="34" charset="0"/>
              <a:buChar char="•"/>
            </a:pPr>
            <a:r>
              <a:rPr lang="en-US" sz="2400" dirty="0" smtClean="0"/>
              <a:t>Exercise Guide</a:t>
            </a:r>
          </a:p>
          <a:p>
            <a:pPr marL="342900" lvl="1" indent="-342900">
              <a:buFont typeface="Arial" panose="020B0604020202020204" pitchFamily="34" charset="0"/>
              <a:buChar char="•"/>
            </a:pPr>
            <a:r>
              <a:rPr lang="en-US" sz="2400" dirty="0" smtClean="0"/>
              <a:t>Quick Reference Card</a:t>
            </a:r>
          </a:p>
          <a:p>
            <a:pPr marL="342900" lvl="1" indent="-342900">
              <a:buFont typeface="Arial" panose="020B0604020202020204" pitchFamily="34" charset="0"/>
              <a:buChar char="•"/>
            </a:pPr>
            <a:endParaRPr lang="en-US" sz="2200" dirty="0"/>
          </a:p>
          <a:p>
            <a:pPr marL="457200" lvl="1" indent="0">
              <a:buNone/>
            </a:pPr>
            <a:endParaRPr lang="en-US" u="sng" dirty="0"/>
          </a:p>
          <a:p>
            <a:pPr lvl="1"/>
            <a:endParaRPr lang="en-US" dirty="0"/>
          </a:p>
        </p:txBody>
      </p:sp>
    </p:spTree>
    <p:extLst>
      <p:ext uri="{BB962C8B-B14F-4D97-AF65-F5344CB8AC3E}">
        <p14:creationId xmlns:p14="http://schemas.microsoft.com/office/powerpoint/2010/main" val="313184123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Agenda</a:t>
            </a:r>
            <a:endParaRPr lang="en-US" dirty="0"/>
          </a:p>
        </p:txBody>
      </p:sp>
      <p:graphicFrame>
        <p:nvGraphicFramePr>
          <p:cNvPr id="192540" name="Group 28"/>
          <p:cNvGraphicFramePr>
            <a:graphicFrameLocks noGrp="1"/>
          </p:cNvGraphicFramePr>
          <p:nvPr>
            <p:ph idx="4294967295"/>
            <p:extLst>
              <p:ext uri="{D42A27DB-BD31-4B8C-83A1-F6EECF244321}">
                <p14:modId xmlns:p14="http://schemas.microsoft.com/office/powerpoint/2010/main" val="767808530"/>
              </p:ext>
            </p:extLst>
          </p:nvPr>
        </p:nvGraphicFramePr>
        <p:xfrm>
          <a:off x="304800" y="1371600"/>
          <a:ext cx="8256637" cy="4695356"/>
        </p:xfrm>
        <a:graphic>
          <a:graphicData uri="http://schemas.openxmlformats.org/drawingml/2006/table">
            <a:tbl>
              <a:tblPr/>
              <a:tblGrid>
                <a:gridCol w="8256637">
                  <a:extLst>
                    <a:ext uri="{9D8B030D-6E8A-4147-A177-3AD203B41FA5}">
                      <a16:colId xmlns:a16="http://schemas.microsoft.com/office/drawing/2014/main" val="20000"/>
                    </a:ext>
                  </a:extLst>
                </a:gridCol>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6"/>
                          </a:solidFill>
                          <a:effectLst/>
                          <a:latin typeface="Calibri" pitchFamily="34" charset="0"/>
                          <a:ea typeface="+mn-ea"/>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7979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Creating a Requisition - Key Details</a:t>
            </a:r>
            <a:endParaRPr lang="en-US" dirty="0"/>
          </a:p>
        </p:txBody>
      </p:sp>
      <p:sp>
        <p:nvSpPr>
          <p:cNvPr id="2" name="Text Placeholder 1"/>
          <p:cNvSpPr>
            <a:spLocks noGrp="1"/>
          </p:cNvSpPr>
          <p:nvPr>
            <p:ph type="body" sz="quarter" idx="14"/>
          </p:nvPr>
        </p:nvSpPr>
        <p:spPr/>
        <p:txBody>
          <a:bodyPr/>
          <a:lstStyle/>
          <a:p>
            <a:r>
              <a:rPr lang="en-US" dirty="0" smtClean="0"/>
              <a:t>Create a non vendor catalog requisition in either of these situations:</a:t>
            </a:r>
          </a:p>
          <a:p>
            <a:pPr lvl="1"/>
            <a:r>
              <a:rPr lang="en-US" dirty="0" smtClean="0"/>
              <a:t>The total amount of goods or services purchased &gt; $,5000</a:t>
            </a:r>
          </a:p>
          <a:p>
            <a:pPr lvl="1"/>
            <a:r>
              <a:rPr lang="en-US" dirty="0" smtClean="0"/>
              <a:t>The total amount of goods or services purchased</a:t>
            </a:r>
            <a:r>
              <a:rPr lang="en-US" u="sng" dirty="0" smtClean="0"/>
              <a:t> &lt; </a:t>
            </a:r>
            <a:r>
              <a:rPr lang="en-US" dirty="0" smtClean="0"/>
              <a:t>$5,000, but the vendor is not in the vendor catalog and requires a purchase order</a:t>
            </a:r>
          </a:p>
          <a:p>
            <a:pPr marL="342900" lvl="1" indent="-342900">
              <a:buFont typeface="Arial" panose="020B0604020202020204" pitchFamily="34" charset="0"/>
              <a:buChar char="•"/>
            </a:pPr>
            <a:r>
              <a:rPr lang="en-US" sz="2400" dirty="0"/>
              <a:t>Requester Defaults</a:t>
            </a:r>
          </a:p>
          <a:p>
            <a:pPr marL="457200" lvl="1" indent="0">
              <a:buNone/>
            </a:pPr>
            <a:endParaRPr lang="en-US" u="sng" dirty="0"/>
          </a:p>
          <a:p>
            <a:pPr lvl="1"/>
            <a:endParaRPr lang="en-US" dirty="0"/>
          </a:p>
        </p:txBody>
      </p:sp>
    </p:spTree>
    <p:extLst>
      <p:ext uri="{BB962C8B-B14F-4D97-AF65-F5344CB8AC3E}">
        <p14:creationId xmlns:p14="http://schemas.microsoft.com/office/powerpoint/2010/main" val="19999088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362200" y="381000"/>
            <a:ext cx="6324600" cy="533400"/>
          </a:xfrm>
        </p:spPr>
        <p:txBody>
          <a:bodyPr/>
          <a:lstStyle/>
          <a:p>
            <a:r>
              <a:rPr lang="en-US" dirty="0" smtClean="0"/>
              <a:t>Demonstration and Exercise</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a:ln w="0"/>
                <a:effectLst>
                  <a:outerShdw blurRad="38100" dist="19050" dir="2700000" algn="tl" rotWithShape="0">
                    <a:schemeClr val="dk1">
                      <a:alpha val="40000"/>
                    </a:schemeClr>
                  </a:outerShdw>
                </a:effectLst>
              </a:rPr>
              <a:t>Demonstration: </a:t>
            </a:r>
            <a:r>
              <a:rPr lang="en-US" sz="3200" dirty="0" smtClean="0">
                <a:ln w="0"/>
                <a:effectLst>
                  <a:outerShdw blurRad="38100" dist="19050" dir="2700000" algn="tl" rotWithShape="0">
                    <a:schemeClr val="dk1">
                      <a:alpha val="40000"/>
                    </a:schemeClr>
                  </a:outerShdw>
                </a:effectLst>
              </a:rPr>
              <a:t>Creating a Purchase Requisition</a:t>
            </a:r>
          </a:p>
          <a:p>
            <a:r>
              <a:rPr lang="en-US" dirty="0" smtClean="0"/>
              <a:t>Follow on page 8 of your Student Guide.</a:t>
            </a:r>
          </a:p>
          <a:p>
            <a:pPr marL="0" indent="0">
              <a:buNone/>
            </a:pPr>
            <a:r>
              <a:rPr lang="en-US" sz="3200" dirty="0" smtClean="0">
                <a:ln w="0"/>
                <a:effectLst>
                  <a:outerShdw blurRad="38100" dist="19050" dir="2700000" algn="tl" rotWithShape="0">
                    <a:schemeClr val="dk1">
                      <a:alpha val="40000"/>
                    </a:schemeClr>
                  </a:outerShdw>
                </a:effectLst>
              </a:rPr>
              <a:t>Exercise 1a: </a:t>
            </a:r>
            <a:r>
              <a:rPr lang="en-US" sz="3200" dirty="0">
                <a:ln w="0"/>
                <a:effectLst>
                  <a:outerShdw blurRad="38100" dist="19050" dir="2700000" algn="tl" rotWithShape="0">
                    <a:schemeClr val="dk1">
                      <a:alpha val="40000"/>
                    </a:schemeClr>
                  </a:outerShdw>
                </a:effectLst>
              </a:rPr>
              <a:t>Creating a Purchase </a:t>
            </a:r>
            <a:r>
              <a:rPr lang="en-US" sz="3200" dirty="0" smtClean="0">
                <a:ln w="0"/>
                <a:effectLst>
                  <a:outerShdw blurRad="38100" dist="19050" dir="2700000" algn="tl" rotWithShape="0">
                    <a:schemeClr val="dk1">
                      <a:alpha val="40000"/>
                    </a:schemeClr>
                  </a:outerShdw>
                </a:effectLst>
              </a:rPr>
              <a:t>Requisition</a:t>
            </a:r>
            <a:endParaRPr lang="en-US" dirty="0" smtClean="0"/>
          </a:p>
          <a:p>
            <a:r>
              <a:rPr lang="en-US" dirty="0" smtClean="0"/>
              <a:t>Go to page 3 in your Exercise Workbook.</a:t>
            </a:r>
          </a:p>
          <a:p>
            <a:endParaRPr lang="en-US" dirty="0"/>
          </a:p>
          <a:p>
            <a:pPr marL="0" indent="0">
              <a:buNone/>
            </a:pPr>
            <a:r>
              <a:rPr lang="en-US" u="sng" dirty="0" smtClean="0"/>
              <a:t>Menu Path</a:t>
            </a:r>
          </a:p>
          <a:p>
            <a:pPr marL="0" indent="0">
              <a:buNone/>
            </a:pPr>
            <a:r>
              <a:rPr lang="en-US" dirty="0" smtClean="0"/>
              <a:t>Main Menu&gt; Finance Menu&gt; </a:t>
            </a:r>
            <a:r>
              <a:rPr lang="en-US" dirty="0" err="1" smtClean="0"/>
              <a:t>eProcurement</a:t>
            </a:r>
            <a:r>
              <a:rPr lang="en-US" dirty="0" smtClean="0"/>
              <a:t>&gt; Create Requisition</a:t>
            </a:r>
            <a:endParaRPr lang="en-US" dirty="0"/>
          </a:p>
          <a:p>
            <a:pPr marL="0" indent="0">
              <a:buNone/>
            </a:pPr>
            <a:endParaRPr lang="en-US" dirty="0"/>
          </a:p>
          <a:p>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648200"/>
            <a:ext cx="1734880" cy="1718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1919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667000" y="381000"/>
            <a:ext cx="6019800" cy="533400"/>
          </a:xfrm>
        </p:spPr>
        <p:txBody>
          <a:bodyPr/>
          <a:lstStyle/>
          <a:p>
            <a:r>
              <a:rPr lang="en-US" dirty="0" smtClean="0"/>
              <a:t>Creating a Purchase Requisition Exercise </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smtClean="0">
                <a:ln w="0"/>
                <a:effectLst>
                  <a:outerShdw blurRad="38100" dist="19050" dir="2700000" algn="tl" rotWithShape="0">
                    <a:schemeClr val="dk1">
                      <a:alpha val="40000"/>
                    </a:schemeClr>
                  </a:outerShdw>
                </a:effectLst>
              </a:rPr>
              <a:t>Exercise 1b Creating a Purchase Requisition</a:t>
            </a:r>
          </a:p>
          <a:p>
            <a:r>
              <a:rPr lang="en-US" dirty="0" smtClean="0"/>
              <a:t>Go to page 4 of your Exercise Workbook.</a:t>
            </a:r>
          </a:p>
          <a:p>
            <a:endParaRPr lang="en-US" dirty="0"/>
          </a:p>
          <a:p>
            <a:pPr marL="0" indent="0">
              <a:buNone/>
            </a:pPr>
            <a:r>
              <a:rPr lang="en-US" u="sng" dirty="0" smtClean="0"/>
              <a:t>Menu Path</a:t>
            </a:r>
          </a:p>
          <a:p>
            <a:pPr marL="0" indent="0">
              <a:buNone/>
            </a:pPr>
            <a:r>
              <a:rPr lang="en-US" dirty="0" smtClean="0"/>
              <a:t>Main Menu&gt; Finance Menu&gt; </a:t>
            </a:r>
            <a:r>
              <a:rPr lang="en-US" dirty="0" err="1" smtClean="0"/>
              <a:t>eProcurement</a:t>
            </a:r>
            <a:r>
              <a:rPr lang="en-US" dirty="0" smtClean="0"/>
              <a:t>&gt; Create Requisition</a:t>
            </a:r>
            <a:endParaRPr lang="en-US" dirty="0"/>
          </a:p>
          <a:p>
            <a:endParaRPr lang="en-US" dirty="0"/>
          </a:p>
          <a:p>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648200"/>
            <a:ext cx="1768976"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3002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Agenda</a:t>
            </a:r>
            <a:endParaRPr lang="en-US" dirty="0"/>
          </a:p>
        </p:txBody>
      </p:sp>
      <p:graphicFrame>
        <p:nvGraphicFramePr>
          <p:cNvPr id="192540" name="Group 28"/>
          <p:cNvGraphicFramePr>
            <a:graphicFrameLocks noGrp="1"/>
          </p:cNvGraphicFramePr>
          <p:nvPr>
            <p:ph idx="4294967295"/>
            <p:extLst>
              <p:ext uri="{D42A27DB-BD31-4B8C-83A1-F6EECF244321}">
                <p14:modId xmlns:p14="http://schemas.microsoft.com/office/powerpoint/2010/main" val="1362500366"/>
              </p:ext>
            </p:extLst>
          </p:nvPr>
        </p:nvGraphicFramePr>
        <p:xfrm>
          <a:off x="304800" y="1371600"/>
          <a:ext cx="8256637" cy="4695356"/>
        </p:xfrm>
        <a:graphic>
          <a:graphicData uri="http://schemas.openxmlformats.org/drawingml/2006/table">
            <a:tbl>
              <a:tblPr/>
              <a:tblGrid>
                <a:gridCol w="8256637">
                  <a:extLst>
                    <a:ext uri="{9D8B030D-6E8A-4147-A177-3AD203B41FA5}">
                      <a16:colId xmlns:a16="http://schemas.microsoft.com/office/drawing/2014/main" val="20000"/>
                    </a:ext>
                  </a:extLst>
                </a:gridCol>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6"/>
                          </a:solidFill>
                          <a:effectLst/>
                          <a:latin typeface="Calibri" pitchFamily="34" charset="0"/>
                          <a:ea typeface="+mn-ea"/>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62993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a:xfrm>
            <a:off x="3505200" y="381000"/>
            <a:ext cx="5181600" cy="533400"/>
          </a:xfrm>
        </p:spPr>
        <p:txBody>
          <a:bodyPr/>
          <a:lstStyle/>
          <a:p>
            <a:r>
              <a:rPr lang="en-US" dirty="0" smtClean="0"/>
              <a:t>Managing a Requisition Key Details</a:t>
            </a:r>
            <a:endParaRPr lang="en-US" dirty="0"/>
          </a:p>
        </p:txBody>
      </p:sp>
      <p:sp>
        <p:nvSpPr>
          <p:cNvPr id="2" name="Text Placeholder 1"/>
          <p:cNvSpPr>
            <a:spLocks noGrp="1"/>
          </p:cNvSpPr>
          <p:nvPr>
            <p:ph type="body" sz="quarter" idx="14"/>
          </p:nvPr>
        </p:nvSpPr>
        <p:spPr/>
        <p:txBody>
          <a:bodyPr/>
          <a:lstStyle/>
          <a:p>
            <a:r>
              <a:rPr lang="en-US" dirty="0"/>
              <a:t>Use the Manage Requisitions page to search for requisitions that have already been created.  Once you have found the requisition you can:</a:t>
            </a:r>
          </a:p>
          <a:p>
            <a:pPr lvl="1"/>
            <a:r>
              <a:rPr lang="en-US" dirty="0"/>
              <a:t>	Copy the requisition</a:t>
            </a:r>
          </a:p>
          <a:p>
            <a:pPr lvl="1"/>
            <a:r>
              <a:rPr lang="en-US" dirty="0"/>
              <a:t>	Print the requisition</a:t>
            </a:r>
          </a:p>
          <a:p>
            <a:pPr lvl="1"/>
            <a:r>
              <a:rPr lang="en-US" dirty="0"/>
              <a:t>	View the reason the requisition was rejected</a:t>
            </a:r>
          </a:p>
          <a:p>
            <a:pPr lvl="1"/>
            <a:r>
              <a:rPr lang="en-US" dirty="0"/>
              <a:t>	Modify the requisition</a:t>
            </a:r>
          </a:p>
          <a:p>
            <a:pPr lvl="1"/>
            <a:r>
              <a:rPr lang="en-US" dirty="0"/>
              <a:t>	Cancel the requisition</a:t>
            </a:r>
          </a:p>
        </p:txBody>
      </p:sp>
    </p:spTree>
    <p:extLst>
      <p:ext uri="{BB962C8B-B14F-4D97-AF65-F5344CB8AC3E}">
        <p14:creationId xmlns:p14="http://schemas.microsoft.com/office/powerpoint/2010/main" val="380103836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362200" y="381000"/>
            <a:ext cx="6324600" cy="533400"/>
          </a:xfrm>
        </p:spPr>
        <p:txBody>
          <a:bodyPr/>
          <a:lstStyle/>
          <a:p>
            <a:r>
              <a:rPr lang="en-US" dirty="0" smtClean="0"/>
              <a:t>Managing a </a:t>
            </a:r>
            <a:r>
              <a:rPr lang="en-US" dirty="0" err="1" smtClean="0"/>
              <a:t>Req</a:t>
            </a:r>
            <a:r>
              <a:rPr lang="en-US" dirty="0" smtClean="0"/>
              <a:t> Demo and Exercise</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a:ln w="0"/>
                <a:effectLst>
                  <a:outerShdw blurRad="38100" dist="19050" dir="2700000" algn="tl" rotWithShape="0">
                    <a:schemeClr val="dk1">
                      <a:alpha val="40000"/>
                    </a:schemeClr>
                  </a:outerShdw>
                </a:effectLst>
              </a:rPr>
              <a:t>Demonstration: </a:t>
            </a:r>
            <a:r>
              <a:rPr lang="en-US" sz="3200" dirty="0" smtClean="0">
                <a:ln w="0"/>
                <a:effectLst>
                  <a:outerShdw blurRad="38100" dist="19050" dir="2700000" algn="tl" rotWithShape="0">
                    <a:schemeClr val="dk1">
                      <a:alpha val="40000"/>
                    </a:schemeClr>
                  </a:outerShdw>
                </a:effectLst>
              </a:rPr>
              <a:t>Copy a Purchase Requisition</a:t>
            </a:r>
          </a:p>
          <a:p>
            <a:r>
              <a:rPr lang="en-US" dirty="0" smtClean="0"/>
              <a:t>Follow on page 33 in your Student Guide.</a:t>
            </a:r>
          </a:p>
          <a:p>
            <a:pPr marL="0" indent="0">
              <a:buNone/>
            </a:pPr>
            <a:r>
              <a:rPr lang="en-US" sz="3200" dirty="0" smtClean="0">
                <a:ln w="0"/>
                <a:effectLst>
                  <a:outerShdw blurRad="38100" dist="19050" dir="2700000" algn="tl" rotWithShape="0">
                    <a:schemeClr val="dk1">
                      <a:alpha val="40000"/>
                    </a:schemeClr>
                  </a:outerShdw>
                </a:effectLst>
              </a:rPr>
              <a:t>Exercise 2: Copy a </a:t>
            </a:r>
            <a:r>
              <a:rPr lang="en-US" sz="3200" dirty="0">
                <a:ln w="0"/>
                <a:effectLst>
                  <a:outerShdw blurRad="38100" dist="19050" dir="2700000" algn="tl" rotWithShape="0">
                    <a:schemeClr val="dk1">
                      <a:alpha val="40000"/>
                    </a:schemeClr>
                  </a:outerShdw>
                </a:effectLst>
              </a:rPr>
              <a:t>Purchase </a:t>
            </a:r>
            <a:r>
              <a:rPr lang="en-US" sz="3200" dirty="0" smtClean="0">
                <a:ln w="0"/>
                <a:effectLst>
                  <a:outerShdw blurRad="38100" dist="19050" dir="2700000" algn="tl" rotWithShape="0">
                    <a:schemeClr val="dk1">
                      <a:alpha val="40000"/>
                    </a:schemeClr>
                  </a:outerShdw>
                </a:effectLst>
              </a:rPr>
              <a:t>Requisition</a:t>
            </a:r>
          </a:p>
          <a:p>
            <a:r>
              <a:rPr lang="en-US" dirty="0" smtClean="0"/>
              <a:t>Go to page 6 of your Exercise Workbook.</a:t>
            </a:r>
            <a:endParaRPr lang="en-US" dirty="0"/>
          </a:p>
          <a:p>
            <a:endParaRPr lang="en-US" dirty="0"/>
          </a:p>
          <a:p>
            <a:pPr marL="0" indent="0">
              <a:buNone/>
            </a:pPr>
            <a:r>
              <a:rPr lang="en-US" u="sng" dirty="0" smtClean="0"/>
              <a:t>Menu Path</a:t>
            </a:r>
          </a:p>
          <a:p>
            <a:pPr marL="0" indent="0">
              <a:buNone/>
            </a:pPr>
            <a:r>
              <a:rPr lang="en-US" dirty="0" smtClean="0"/>
              <a:t>Main Menu&gt; Finance menu&gt; </a:t>
            </a:r>
            <a:r>
              <a:rPr lang="en-US" dirty="0" err="1" smtClean="0"/>
              <a:t>eProcurement</a:t>
            </a:r>
            <a:r>
              <a:rPr lang="en-US" dirty="0" smtClean="0"/>
              <a:t>&gt; Manage Requisitions</a:t>
            </a:r>
            <a:endParaRPr lang="en-US" dirty="0"/>
          </a:p>
          <a:p>
            <a:pPr marL="0" indent="0">
              <a:buNone/>
            </a:pPr>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876800"/>
            <a:ext cx="1692066" cy="167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8146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362200" y="381000"/>
            <a:ext cx="6324600" cy="533400"/>
          </a:xfrm>
        </p:spPr>
        <p:txBody>
          <a:bodyPr/>
          <a:lstStyle/>
          <a:p>
            <a:r>
              <a:rPr lang="en-US" dirty="0" smtClean="0"/>
              <a:t>Editing a </a:t>
            </a:r>
            <a:r>
              <a:rPr lang="en-US" dirty="0" err="1" smtClean="0"/>
              <a:t>Req</a:t>
            </a:r>
            <a:r>
              <a:rPr lang="en-US" dirty="0" smtClean="0"/>
              <a:t> Demo and Exercise</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a:ln w="0"/>
                <a:effectLst>
                  <a:outerShdw blurRad="38100" dist="19050" dir="2700000" algn="tl" rotWithShape="0">
                    <a:schemeClr val="dk1">
                      <a:alpha val="40000"/>
                    </a:schemeClr>
                  </a:outerShdw>
                </a:effectLst>
              </a:rPr>
              <a:t>Demonstration: </a:t>
            </a:r>
            <a:r>
              <a:rPr lang="en-US" sz="3200" dirty="0" smtClean="0">
                <a:ln w="0"/>
                <a:effectLst>
                  <a:outerShdw blurRad="38100" dist="19050" dir="2700000" algn="tl" rotWithShape="0">
                    <a:schemeClr val="dk1">
                      <a:alpha val="40000"/>
                    </a:schemeClr>
                  </a:outerShdw>
                </a:effectLst>
              </a:rPr>
              <a:t>Editing a Purchase Requisition</a:t>
            </a:r>
          </a:p>
          <a:p>
            <a:r>
              <a:rPr lang="en-US" dirty="0" smtClean="0"/>
              <a:t>Follow on page 37 in your Student Guide.</a:t>
            </a:r>
          </a:p>
          <a:p>
            <a:pPr marL="0" indent="0">
              <a:buNone/>
            </a:pPr>
            <a:r>
              <a:rPr lang="en-US" sz="3200" dirty="0" smtClean="0">
                <a:ln w="0"/>
                <a:effectLst>
                  <a:outerShdw blurRad="38100" dist="19050" dir="2700000" algn="tl" rotWithShape="0">
                    <a:schemeClr val="dk1">
                      <a:alpha val="40000"/>
                    </a:schemeClr>
                  </a:outerShdw>
                </a:effectLst>
              </a:rPr>
              <a:t>Exercise 3: Editing </a:t>
            </a:r>
            <a:r>
              <a:rPr lang="en-US" sz="3200" dirty="0">
                <a:ln w="0"/>
                <a:effectLst>
                  <a:outerShdw blurRad="38100" dist="19050" dir="2700000" algn="tl" rotWithShape="0">
                    <a:schemeClr val="dk1">
                      <a:alpha val="40000"/>
                    </a:schemeClr>
                  </a:outerShdw>
                </a:effectLst>
              </a:rPr>
              <a:t>a Purchase </a:t>
            </a:r>
            <a:r>
              <a:rPr lang="en-US" sz="3200" dirty="0" smtClean="0">
                <a:ln w="0"/>
                <a:effectLst>
                  <a:outerShdw blurRad="38100" dist="19050" dir="2700000" algn="tl" rotWithShape="0">
                    <a:schemeClr val="dk1">
                      <a:alpha val="40000"/>
                    </a:schemeClr>
                  </a:outerShdw>
                </a:effectLst>
              </a:rPr>
              <a:t>Requisition</a:t>
            </a:r>
          </a:p>
          <a:p>
            <a:r>
              <a:rPr lang="en-US" dirty="0" smtClean="0"/>
              <a:t>Go to page 7 in your Exercise Workbook.</a:t>
            </a:r>
            <a:endParaRPr lang="en-US" dirty="0"/>
          </a:p>
          <a:p>
            <a:endParaRPr lang="en-US" dirty="0"/>
          </a:p>
          <a:p>
            <a:pPr marL="0" indent="0">
              <a:buNone/>
            </a:pPr>
            <a:r>
              <a:rPr lang="en-US" u="sng" dirty="0"/>
              <a:t>Menu Path</a:t>
            </a:r>
          </a:p>
          <a:p>
            <a:pPr marL="0" indent="0">
              <a:buNone/>
            </a:pPr>
            <a:r>
              <a:rPr lang="en-US" dirty="0"/>
              <a:t>Main Menu&gt; Finance menu&gt; </a:t>
            </a:r>
            <a:r>
              <a:rPr lang="en-US" dirty="0" err="1"/>
              <a:t>eProcurement</a:t>
            </a:r>
            <a:r>
              <a:rPr lang="en-US" dirty="0"/>
              <a:t>&gt; Manage Requisitions</a:t>
            </a:r>
          </a:p>
          <a:p>
            <a:pPr marL="0" indent="0">
              <a:buNone/>
            </a:pPr>
            <a:endParaRPr lang="en-US" dirty="0"/>
          </a:p>
          <a:p>
            <a:pPr marL="0" indent="0">
              <a:buNone/>
            </a:pPr>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6954" y="4876800"/>
            <a:ext cx="1539846" cy="1525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814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sz="quarter" idx="13"/>
          </p:nvPr>
        </p:nvSpPr>
        <p:spPr/>
        <p:txBody>
          <a:bodyPr/>
          <a:lstStyle/>
          <a:p>
            <a:pPr>
              <a:lnSpc>
                <a:spcPct val="90000"/>
              </a:lnSpc>
            </a:pPr>
            <a:r>
              <a:rPr lang="en-US" dirty="0" smtClean="0"/>
              <a:t>Ground Rules</a:t>
            </a:r>
            <a:endParaRPr lang="en-US" dirty="0"/>
          </a:p>
        </p:txBody>
      </p:sp>
      <p:sp>
        <p:nvSpPr>
          <p:cNvPr id="3" name="Text Placeholder 2"/>
          <p:cNvSpPr>
            <a:spLocks noGrp="1"/>
          </p:cNvSpPr>
          <p:nvPr>
            <p:ph type="body" sz="quarter" idx="14"/>
          </p:nvPr>
        </p:nvSpPr>
        <p:spPr/>
        <p:txBody>
          <a:bodyPr/>
          <a:lstStyle/>
          <a:p>
            <a:r>
              <a:rPr lang="en-US" dirty="0"/>
              <a:t>Please put cell phones on vibrate, don’t answer in class. If urgent, please step outside the classroom.</a:t>
            </a:r>
          </a:p>
          <a:p>
            <a:r>
              <a:rPr lang="en-US" dirty="0"/>
              <a:t>Please do not perform work including email while the class is in session.</a:t>
            </a:r>
          </a:p>
          <a:p>
            <a:r>
              <a:rPr lang="en-US" dirty="0"/>
              <a:t>Feel free to ask questions at any time. Questions may be answered immediately, tabled to be addressed later in class or placed in “Parking Lot” to be researched and answered at a later time.</a:t>
            </a:r>
          </a:p>
          <a:p>
            <a:r>
              <a:rPr lang="en-US" dirty="0" smtClean="0"/>
              <a:t>Schedule/Breaks:</a:t>
            </a:r>
          </a:p>
          <a:p>
            <a:pPr lvl="1"/>
            <a:r>
              <a:rPr lang="en-US" dirty="0" smtClean="0"/>
              <a:t>There will be 2 breaks time permitting.</a:t>
            </a:r>
            <a:endParaRPr lang="en-US" dirty="0"/>
          </a:p>
          <a:p>
            <a:pPr lvl="1"/>
            <a:r>
              <a:rPr lang="en-US" dirty="0" smtClean="0"/>
              <a:t>This class is scheduled to run 4 hours.</a:t>
            </a:r>
            <a:endParaRPr lang="en-US" dirty="0"/>
          </a:p>
          <a:p>
            <a:r>
              <a:rPr lang="en-US" dirty="0"/>
              <a:t>Bathroom location.</a:t>
            </a:r>
          </a:p>
          <a:p>
            <a:r>
              <a:rPr lang="en-US" dirty="0"/>
              <a:t>Food, beverage rules or access.</a:t>
            </a:r>
          </a:p>
          <a:p>
            <a:endParaRPr lang="en-US" dirty="0"/>
          </a:p>
        </p:txBody>
      </p:sp>
      <p:pic>
        <p:nvPicPr>
          <p:cNvPr id="161800" name="Picture 8" descr="ANd9GcScL8UF2cazOdCT1l1bFdGeEOrZJaFgMCa0xhjevuaWcgB0sGxVsLPD3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187" y="1219200"/>
            <a:ext cx="781050" cy="781050"/>
          </a:xfrm>
          <a:prstGeom prst="rect">
            <a:avLst/>
          </a:prstGeom>
          <a:noFill/>
          <a:extLst>
            <a:ext uri="{909E8E84-426E-40DD-AFC4-6F175D3DCCD1}">
              <a14:hiddenFill xmlns:a14="http://schemas.microsoft.com/office/drawing/2010/main">
                <a:solidFill>
                  <a:srgbClr val="FFFFFF"/>
                </a:solidFill>
              </a14:hiddenFill>
            </a:ext>
          </a:extLst>
        </p:spPr>
      </p:pic>
      <p:pic>
        <p:nvPicPr>
          <p:cNvPr id="16180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857" y="2129437"/>
            <a:ext cx="614363"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A5002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1803" name="Picture 11" descr="ANd9GcSXDunV0FI5C6Oh7IgtfXZRxpdS0O9u-2hLqpCx_nTDm-z92sXDb1rrP-M">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8878" y="5181600"/>
            <a:ext cx="968375"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31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362200" y="381000"/>
            <a:ext cx="6324600" cy="533400"/>
          </a:xfrm>
        </p:spPr>
        <p:txBody>
          <a:bodyPr/>
          <a:lstStyle/>
          <a:p>
            <a:r>
              <a:rPr lang="en-US" dirty="0" smtClean="0"/>
              <a:t>Canceling a </a:t>
            </a:r>
            <a:r>
              <a:rPr lang="en-US" dirty="0" err="1" smtClean="0"/>
              <a:t>Req</a:t>
            </a:r>
            <a:r>
              <a:rPr lang="en-US" dirty="0" smtClean="0"/>
              <a:t> Demo and Exercise</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a:ln w="0"/>
                <a:effectLst>
                  <a:outerShdw blurRad="38100" dist="19050" dir="2700000" algn="tl" rotWithShape="0">
                    <a:schemeClr val="dk1">
                      <a:alpha val="40000"/>
                    </a:schemeClr>
                  </a:outerShdw>
                </a:effectLst>
              </a:rPr>
              <a:t>Demonstration: </a:t>
            </a:r>
            <a:r>
              <a:rPr lang="en-US" sz="3200" dirty="0" smtClean="0">
                <a:ln w="0"/>
                <a:effectLst>
                  <a:outerShdw blurRad="38100" dist="19050" dir="2700000" algn="tl" rotWithShape="0">
                    <a:schemeClr val="dk1">
                      <a:alpha val="40000"/>
                    </a:schemeClr>
                  </a:outerShdw>
                </a:effectLst>
              </a:rPr>
              <a:t>Cancelling a Purchase Requisition</a:t>
            </a:r>
          </a:p>
          <a:p>
            <a:r>
              <a:rPr lang="en-US" dirty="0" smtClean="0"/>
              <a:t>Follow on page 39 in your Student Guide.</a:t>
            </a:r>
          </a:p>
          <a:p>
            <a:pPr marL="0" indent="0">
              <a:buNone/>
            </a:pPr>
            <a:r>
              <a:rPr lang="en-US" sz="3200" dirty="0" smtClean="0">
                <a:ln w="0"/>
                <a:effectLst>
                  <a:outerShdw blurRad="38100" dist="19050" dir="2700000" algn="tl" rotWithShape="0">
                    <a:schemeClr val="dk1">
                      <a:alpha val="40000"/>
                    </a:schemeClr>
                  </a:outerShdw>
                </a:effectLst>
              </a:rPr>
              <a:t>Exercise 4: Cancelling </a:t>
            </a:r>
            <a:r>
              <a:rPr lang="en-US" sz="3200" dirty="0">
                <a:ln w="0"/>
                <a:effectLst>
                  <a:outerShdw blurRad="38100" dist="19050" dir="2700000" algn="tl" rotWithShape="0">
                    <a:schemeClr val="dk1">
                      <a:alpha val="40000"/>
                    </a:schemeClr>
                  </a:outerShdw>
                </a:effectLst>
              </a:rPr>
              <a:t>a Purchase </a:t>
            </a:r>
            <a:r>
              <a:rPr lang="en-US" sz="3200" dirty="0" smtClean="0">
                <a:ln w="0"/>
                <a:effectLst>
                  <a:outerShdw blurRad="38100" dist="19050" dir="2700000" algn="tl" rotWithShape="0">
                    <a:schemeClr val="dk1">
                      <a:alpha val="40000"/>
                    </a:schemeClr>
                  </a:outerShdw>
                </a:effectLst>
              </a:rPr>
              <a:t>Requisition</a:t>
            </a:r>
          </a:p>
          <a:p>
            <a:r>
              <a:rPr lang="en-US" dirty="0" smtClean="0"/>
              <a:t>Go to page 8 in your Exercise Workbook.</a:t>
            </a:r>
            <a:endParaRPr lang="en-US" dirty="0"/>
          </a:p>
          <a:p>
            <a:endParaRPr lang="en-US" dirty="0"/>
          </a:p>
          <a:p>
            <a:pPr marL="0" indent="0">
              <a:buNone/>
            </a:pPr>
            <a:r>
              <a:rPr lang="en-US" u="sng" dirty="0"/>
              <a:t>Menu Path</a:t>
            </a:r>
          </a:p>
          <a:p>
            <a:pPr marL="0" indent="0">
              <a:buNone/>
            </a:pPr>
            <a:r>
              <a:rPr lang="en-US" dirty="0"/>
              <a:t>Main Menu&gt; Finance menu&gt; </a:t>
            </a:r>
            <a:r>
              <a:rPr lang="en-US" dirty="0" err="1"/>
              <a:t>eProcurement</a:t>
            </a:r>
            <a:r>
              <a:rPr lang="en-US" dirty="0"/>
              <a:t>&gt; Manage Requisitions</a:t>
            </a:r>
          </a:p>
          <a:p>
            <a:pPr marL="0" indent="0">
              <a:buNone/>
            </a:pPr>
            <a:endParaRPr lang="en-US" dirty="0"/>
          </a:p>
          <a:p>
            <a:pPr marL="0" indent="0">
              <a:buNone/>
            </a:pPr>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8999" y="5150201"/>
            <a:ext cx="1447801" cy="1434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58146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Agenda</a:t>
            </a:r>
            <a:endParaRPr lang="en-US" dirty="0"/>
          </a:p>
        </p:txBody>
      </p:sp>
      <p:graphicFrame>
        <p:nvGraphicFramePr>
          <p:cNvPr id="192540" name="Group 28"/>
          <p:cNvGraphicFramePr>
            <a:graphicFrameLocks noGrp="1"/>
          </p:cNvGraphicFramePr>
          <p:nvPr>
            <p:ph idx="4294967295"/>
            <p:extLst>
              <p:ext uri="{D42A27DB-BD31-4B8C-83A1-F6EECF244321}">
                <p14:modId xmlns:p14="http://schemas.microsoft.com/office/powerpoint/2010/main" val="496351132"/>
              </p:ext>
            </p:extLst>
          </p:nvPr>
        </p:nvGraphicFramePr>
        <p:xfrm>
          <a:off x="304800" y="1371600"/>
          <a:ext cx="8256637" cy="4695356"/>
        </p:xfrm>
        <a:graphic>
          <a:graphicData uri="http://schemas.openxmlformats.org/drawingml/2006/table">
            <a:tbl>
              <a:tblPr/>
              <a:tblGrid>
                <a:gridCol w="8256637">
                  <a:extLst>
                    <a:ext uri="{9D8B030D-6E8A-4147-A177-3AD203B41FA5}">
                      <a16:colId xmlns:a16="http://schemas.microsoft.com/office/drawing/2014/main" val="20000"/>
                    </a:ext>
                  </a:extLst>
                </a:gridCol>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6"/>
                          </a:solidFill>
                          <a:effectLst/>
                          <a:latin typeface="Calibri" pitchFamily="34" charset="0"/>
                          <a:ea typeface="+mn-ea"/>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62993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sz="quarter" idx="13"/>
          </p:nvPr>
        </p:nvSpPr>
        <p:spPr/>
        <p:txBody>
          <a:bodyPr/>
          <a:lstStyle/>
          <a:p>
            <a:r>
              <a:rPr lang="en-US" dirty="0" smtClean="0"/>
              <a:t>Creating a Receipt Key Details</a:t>
            </a:r>
            <a:endParaRPr lang="en-US" dirty="0"/>
          </a:p>
        </p:txBody>
      </p:sp>
      <p:sp>
        <p:nvSpPr>
          <p:cNvPr id="2" name="Text Placeholder 1"/>
          <p:cNvSpPr>
            <a:spLocks noGrp="1"/>
          </p:cNvSpPr>
          <p:nvPr>
            <p:ph type="body" sz="quarter" idx="14"/>
          </p:nvPr>
        </p:nvSpPr>
        <p:spPr/>
        <p:txBody>
          <a:bodyPr/>
          <a:lstStyle/>
          <a:p>
            <a:r>
              <a:rPr lang="en-US" dirty="0" smtClean="0"/>
              <a:t>Create a receipt in the system after the goods arrive </a:t>
            </a:r>
          </a:p>
          <a:p>
            <a:r>
              <a:rPr lang="en-US" dirty="0" smtClean="0"/>
              <a:t> The vendor will not be paid until the receipt is created</a:t>
            </a:r>
          </a:p>
          <a:p>
            <a:r>
              <a:rPr lang="en-US" dirty="0" smtClean="0"/>
              <a:t>Departments do not need to create receipts for goods shipped to the warehouse (central receiving will create the receipt)</a:t>
            </a:r>
          </a:p>
          <a:p>
            <a:r>
              <a:rPr lang="en-US" dirty="0" smtClean="0"/>
              <a:t>Create a receipt for services, in order for the vendor to be paid</a:t>
            </a:r>
          </a:p>
          <a:p>
            <a:r>
              <a:rPr lang="en-US" dirty="0"/>
              <a:t>I</a:t>
            </a:r>
            <a:r>
              <a:rPr lang="en-US" dirty="0" smtClean="0"/>
              <a:t>nstructors run the PO Auto Sourcing Process in class to turn the requisitions into purchasing orders so students can create receipts</a:t>
            </a:r>
            <a:endParaRPr lang="en-US" dirty="0"/>
          </a:p>
        </p:txBody>
      </p:sp>
    </p:spTree>
    <p:extLst>
      <p:ext uri="{BB962C8B-B14F-4D97-AF65-F5344CB8AC3E}">
        <p14:creationId xmlns:p14="http://schemas.microsoft.com/office/powerpoint/2010/main" val="380103836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sz="quarter" idx="13"/>
          </p:nvPr>
        </p:nvSpPr>
        <p:spPr>
          <a:xfrm>
            <a:off x="2514599" y="381000"/>
            <a:ext cx="6096001" cy="533400"/>
          </a:xfrm>
        </p:spPr>
        <p:txBody>
          <a:bodyPr/>
          <a:lstStyle/>
          <a:p>
            <a:r>
              <a:rPr lang="en-US" dirty="0" smtClean="0"/>
              <a:t>Creating a Receipt Demo and Exercise</a:t>
            </a:r>
            <a:endParaRPr lang="en-US" dirty="0"/>
          </a:p>
          <a:p>
            <a:endParaRPr lang="en-US" dirty="0"/>
          </a:p>
          <a:p>
            <a:pPr marL="690562" lvl="2" indent="0">
              <a:buNone/>
            </a:pPr>
            <a:endParaRPr lang="en-US" dirty="0"/>
          </a:p>
          <a:p>
            <a:endParaRPr lang="en-US" dirty="0"/>
          </a:p>
          <a:p>
            <a:endParaRPr lang="en-US" dirty="0"/>
          </a:p>
          <a:p>
            <a:pPr>
              <a:buFont typeface="Wingdings" pitchFamily="2" charset="2"/>
              <a:buNone/>
            </a:pPr>
            <a:endParaRPr lang="en-US" dirty="0"/>
          </a:p>
        </p:txBody>
      </p:sp>
      <p:sp>
        <p:nvSpPr>
          <p:cNvPr id="2" name="Text Placeholder 1"/>
          <p:cNvSpPr>
            <a:spLocks noGrp="1"/>
          </p:cNvSpPr>
          <p:nvPr>
            <p:ph type="body" sz="quarter" idx="14"/>
          </p:nvPr>
        </p:nvSpPr>
        <p:spPr/>
        <p:txBody>
          <a:bodyPr/>
          <a:lstStyle/>
          <a:p>
            <a:pPr marL="0" indent="0">
              <a:buNone/>
            </a:pPr>
            <a:r>
              <a:rPr lang="en-US" sz="3200" dirty="0">
                <a:ln w="0"/>
                <a:effectLst>
                  <a:outerShdw blurRad="38100" dist="19050" dir="2700000" algn="tl" rotWithShape="0">
                    <a:schemeClr val="dk1">
                      <a:alpha val="40000"/>
                    </a:schemeClr>
                  </a:outerShdw>
                </a:effectLst>
              </a:rPr>
              <a:t>Demonstration: </a:t>
            </a:r>
            <a:r>
              <a:rPr lang="en-US" sz="3200" dirty="0" smtClean="0">
                <a:ln w="0"/>
                <a:effectLst>
                  <a:outerShdw blurRad="38100" dist="19050" dir="2700000" algn="tl" rotWithShape="0">
                    <a:schemeClr val="dk1">
                      <a:alpha val="40000"/>
                    </a:schemeClr>
                  </a:outerShdw>
                </a:effectLst>
              </a:rPr>
              <a:t>Creating a Receipt</a:t>
            </a:r>
          </a:p>
          <a:p>
            <a:r>
              <a:rPr lang="en-US" dirty="0" smtClean="0"/>
              <a:t>Follow on page 46 in your Student Guide.</a:t>
            </a:r>
          </a:p>
          <a:p>
            <a:pPr marL="0" indent="0">
              <a:buNone/>
            </a:pPr>
            <a:r>
              <a:rPr lang="en-US" sz="3200" dirty="0" smtClean="0">
                <a:ln w="0"/>
                <a:effectLst>
                  <a:outerShdw blurRad="38100" dist="19050" dir="2700000" algn="tl" rotWithShape="0">
                    <a:schemeClr val="dk1">
                      <a:alpha val="40000"/>
                    </a:schemeClr>
                  </a:outerShdw>
                </a:effectLst>
              </a:rPr>
              <a:t>Exercise 5: Creating a Receipt</a:t>
            </a:r>
          </a:p>
          <a:p>
            <a:r>
              <a:rPr lang="en-US" dirty="0" smtClean="0"/>
              <a:t>Go to page 9 in your Exercise Workbook.</a:t>
            </a:r>
            <a:endParaRPr lang="en-US" dirty="0"/>
          </a:p>
          <a:p>
            <a:endParaRPr lang="en-US" dirty="0"/>
          </a:p>
          <a:p>
            <a:pPr marL="0" indent="0">
              <a:buNone/>
            </a:pPr>
            <a:endParaRPr lang="en-US" dirty="0"/>
          </a:p>
          <a:p>
            <a:pPr marL="0" indent="0">
              <a:buNone/>
            </a:pPr>
            <a:r>
              <a:rPr lang="en-US" u="sng" dirty="0"/>
              <a:t>Menu Path</a:t>
            </a:r>
          </a:p>
          <a:p>
            <a:pPr marL="0" indent="0">
              <a:buNone/>
            </a:pPr>
            <a:r>
              <a:rPr lang="en-US" dirty="0"/>
              <a:t>Main Menu&gt; Finance menu&gt; </a:t>
            </a:r>
            <a:r>
              <a:rPr lang="en-US" dirty="0" err="1"/>
              <a:t>eProcurement</a:t>
            </a:r>
            <a:r>
              <a:rPr lang="en-US" dirty="0"/>
              <a:t>&gt; Manage Requisitions</a:t>
            </a:r>
          </a:p>
          <a:p>
            <a:endParaRPr lang="en-US" dirty="0"/>
          </a:p>
        </p:txBody>
      </p:sp>
      <p:pic>
        <p:nvPicPr>
          <p:cNvPr id="10" name="Picture 13" descr="ANd9GcTG3971zH95oKqU1ymDa1jVdHxXnmmxIr1V3GamWMQDINEe9CumJTV9ca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007" y="5334000"/>
            <a:ext cx="1230593"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87010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Agenda</a:t>
            </a:r>
            <a:endParaRPr lang="en-US" dirty="0"/>
          </a:p>
        </p:txBody>
      </p:sp>
      <p:graphicFrame>
        <p:nvGraphicFramePr>
          <p:cNvPr id="192540" name="Group 28"/>
          <p:cNvGraphicFramePr>
            <a:graphicFrameLocks noGrp="1"/>
          </p:cNvGraphicFramePr>
          <p:nvPr>
            <p:ph idx="4294967295"/>
            <p:extLst>
              <p:ext uri="{D42A27DB-BD31-4B8C-83A1-F6EECF244321}">
                <p14:modId xmlns:p14="http://schemas.microsoft.com/office/powerpoint/2010/main" val="3926092027"/>
              </p:ext>
            </p:extLst>
          </p:nvPr>
        </p:nvGraphicFramePr>
        <p:xfrm>
          <a:off x="304800" y="1371600"/>
          <a:ext cx="8256637" cy="4695356"/>
        </p:xfrm>
        <a:graphic>
          <a:graphicData uri="http://schemas.openxmlformats.org/drawingml/2006/table">
            <a:tbl>
              <a:tblPr/>
              <a:tblGrid>
                <a:gridCol w="8256637">
                  <a:extLst>
                    <a:ext uri="{9D8B030D-6E8A-4147-A177-3AD203B41FA5}">
                      <a16:colId xmlns:a16="http://schemas.microsoft.com/office/drawing/2014/main" val="20000"/>
                    </a:ext>
                  </a:extLst>
                </a:gridCol>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kern="1200" cap="none" normalizeH="0" baseline="0" dirty="0" smtClean="0">
                          <a:ln>
                            <a:noFill/>
                          </a:ln>
                          <a:solidFill>
                            <a:schemeClr val="tx1"/>
                          </a:solidFill>
                          <a:effectLst/>
                          <a:latin typeface="Calibri" pitchFamily="34" charset="0"/>
                          <a:ea typeface="+mn-ea"/>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82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kern="1200" cap="none" normalizeH="0" baseline="0" dirty="0" smtClean="0">
                          <a:ln>
                            <a:noFill/>
                          </a:ln>
                          <a:solidFill>
                            <a:schemeClr val="accent6"/>
                          </a:solidFill>
                          <a:effectLst/>
                          <a:latin typeface="Calibri" pitchFamily="34" charset="0"/>
                          <a:ea typeface="+mn-ea"/>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34570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sz="quarter" idx="13"/>
          </p:nvPr>
        </p:nvSpPr>
        <p:spPr/>
        <p:txBody>
          <a:bodyPr/>
          <a:lstStyle/>
          <a:p>
            <a:r>
              <a:rPr lang="en-US" dirty="0" smtClean="0"/>
              <a:t>Summary/Review</a:t>
            </a:r>
            <a:endParaRPr lang="en-US" dirty="0"/>
          </a:p>
        </p:txBody>
      </p:sp>
      <p:sp>
        <p:nvSpPr>
          <p:cNvPr id="2" name="Text Placeholder 1"/>
          <p:cNvSpPr>
            <a:spLocks noGrp="1"/>
          </p:cNvSpPr>
          <p:nvPr>
            <p:ph type="body" sz="quarter" idx="14"/>
          </p:nvPr>
        </p:nvSpPr>
        <p:spPr/>
        <p:txBody>
          <a:bodyPr/>
          <a:lstStyle/>
          <a:p>
            <a:pPr marL="457200" indent="-457200">
              <a:buFont typeface="+mj-lt"/>
              <a:buAutoNum type="arabicPeriod"/>
            </a:pPr>
            <a:r>
              <a:rPr lang="en-US" dirty="0" smtClean="0"/>
              <a:t>Under what circumstances should a non-vendor catalog  purchase requisition be created?</a:t>
            </a:r>
            <a:endParaRPr lang="en-US" dirty="0"/>
          </a:p>
          <a:p>
            <a:pPr marL="457200" indent="-457200">
              <a:buFont typeface="+mj-lt"/>
              <a:buAutoNum type="arabicPeriod"/>
            </a:pPr>
            <a:r>
              <a:rPr lang="en-US" dirty="0"/>
              <a:t> </a:t>
            </a:r>
            <a:r>
              <a:rPr lang="en-US" dirty="0" smtClean="0"/>
              <a:t>When should a department create a receipt in the system?</a:t>
            </a:r>
          </a:p>
          <a:p>
            <a:pPr marL="457200" indent="-457200">
              <a:buFont typeface="+mj-lt"/>
              <a:buAutoNum type="arabicPeriod"/>
            </a:pPr>
            <a:r>
              <a:rPr lang="en-US" dirty="0" smtClean="0"/>
              <a:t>What happens when you click the back button on your browser while in the PeopleSoft application system?</a:t>
            </a:r>
            <a:endParaRPr lang="en-US" dirty="0"/>
          </a:p>
        </p:txBody>
      </p:sp>
      <p:pic>
        <p:nvPicPr>
          <p:cNvPr id="1003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038600"/>
            <a:ext cx="1554163"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10556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Questions &amp; Answers</a:t>
            </a:r>
          </a:p>
        </p:txBody>
      </p:sp>
      <p:pic>
        <p:nvPicPr>
          <p:cNvPr id="102404"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a:xfrm>
            <a:off x="3124200" y="1828800"/>
            <a:ext cx="2608262" cy="3657600"/>
          </a:xfrm>
          <a:prstGeom prst="rect">
            <a:avLst/>
          </a:prstGeom>
          <a:noFill/>
          <a:ln/>
        </p:spPr>
      </p:pic>
    </p:spTree>
    <p:extLst>
      <p:ext uri="{BB962C8B-B14F-4D97-AF65-F5344CB8AC3E}">
        <p14:creationId xmlns:p14="http://schemas.microsoft.com/office/powerpoint/2010/main" val="285371395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27</a:t>
            </a:fld>
            <a:endParaRPr lang="en-US"/>
          </a:p>
        </p:txBody>
      </p:sp>
      <p:sp>
        <p:nvSpPr>
          <p:cNvPr id="3" name="Text Placeholder 2"/>
          <p:cNvSpPr>
            <a:spLocks noGrp="1"/>
          </p:cNvSpPr>
          <p:nvPr>
            <p:ph type="body" sz="quarter" idx="13"/>
          </p:nvPr>
        </p:nvSpPr>
        <p:spPr/>
        <p:txBody>
          <a:bodyPr/>
          <a:lstStyle/>
          <a:p>
            <a:r>
              <a:rPr lang="en-US" dirty="0" smtClean="0"/>
              <a:t>What Next?</a:t>
            </a:r>
            <a:endParaRPr lang="en-US" dirty="0"/>
          </a:p>
        </p:txBody>
      </p:sp>
      <p:sp>
        <p:nvSpPr>
          <p:cNvPr id="4" name="Text Placeholder 3"/>
          <p:cNvSpPr>
            <a:spLocks noGrp="1"/>
          </p:cNvSpPr>
          <p:nvPr>
            <p:ph type="body" sz="quarter" idx="14"/>
          </p:nvPr>
        </p:nvSpPr>
        <p:spPr/>
        <p:txBody>
          <a:bodyPr/>
          <a:lstStyle/>
          <a:p>
            <a:r>
              <a:rPr lang="en-US" dirty="0" smtClean="0"/>
              <a:t>Complete the online survey.</a:t>
            </a:r>
          </a:p>
          <a:p>
            <a:endParaRPr lang="en-US" dirty="0"/>
          </a:p>
          <a:p>
            <a:r>
              <a:rPr lang="en-US" dirty="0" smtClean="0"/>
              <a:t>Project website:</a:t>
            </a:r>
          </a:p>
          <a:p>
            <a:pPr marL="0" indent="0" algn="ctr">
              <a:buNone/>
            </a:pPr>
            <a:r>
              <a:rPr lang="en-US" dirty="0" smtClean="0">
                <a:hlinkClick r:id="rId3"/>
              </a:rPr>
              <a:t>http://ccinfo.unc.edu</a:t>
            </a:r>
            <a:endParaRPr lang="en-US" dirty="0" smtClean="0"/>
          </a:p>
          <a:p>
            <a:endParaRPr lang="en-US" dirty="0"/>
          </a:p>
          <a:p>
            <a:r>
              <a:rPr lang="en-US" dirty="0" smtClean="0"/>
              <a:t>Training environment URL:</a:t>
            </a:r>
          </a:p>
          <a:p>
            <a:pPr marL="0" indent="0" algn="ctr">
              <a:buNone/>
            </a:pPr>
            <a:r>
              <a:rPr lang="en-US" dirty="0" smtClean="0">
                <a:hlinkClick r:id="rId4"/>
              </a:rPr>
              <a:t>http://cctraining.web.unc.edu</a:t>
            </a:r>
            <a:r>
              <a:rPr lang="en-US" dirty="0" smtClean="0"/>
              <a:t> </a:t>
            </a:r>
            <a:endParaRPr lang="en-US" dirty="0"/>
          </a:p>
        </p:txBody>
      </p:sp>
    </p:spTree>
    <p:extLst>
      <p:ext uri="{BB962C8B-B14F-4D97-AF65-F5344CB8AC3E}">
        <p14:creationId xmlns:p14="http://schemas.microsoft.com/office/powerpoint/2010/main" val="366193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sz="quarter" idx="13"/>
          </p:nvPr>
        </p:nvSpPr>
        <p:spPr/>
        <p:txBody>
          <a:bodyPr/>
          <a:lstStyle/>
          <a:p>
            <a:r>
              <a:rPr lang="en-US" dirty="0" smtClean="0"/>
              <a:t>Safety</a:t>
            </a:r>
            <a:endParaRPr lang="en-US" dirty="0"/>
          </a:p>
        </p:txBody>
      </p:sp>
      <p:sp>
        <p:nvSpPr>
          <p:cNvPr id="2" name="Text Placeholder 1"/>
          <p:cNvSpPr>
            <a:spLocks noGrp="1"/>
          </p:cNvSpPr>
          <p:nvPr>
            <p:ph type="body" sz="quarter" idx="14"/>
          </p:nvPr>
        </p:nvSpPr>
        <p:spPr/>
        <p:txBody>
          <a:bodyPr/>
          <a:lstStyle/>
          <a:p>
            <a:r>
              <a:rPr lang="en-US" dirty="0"/>
              <a:t>Emergency</a:t>
            </a:r>
          </a:p>
          <a:p>
            <a:pPr lvl="1"/>
            <a:r>
              <a:rPr lang="en-US" dirty="0"/>
              <a:t>Location of exits.</a:t>
            </a:r>
          </a:p>
          <a:p>
            <a:pPr lvl="1"/>
            <a:r>
              <a:rPr lang="en-US" dirty="0"/>
              <a:t>Evacuation procedure for location.</a:t>
            </a:r>
          </a:p>
          <a:p>
            <a:endParaRPr lang="en-US" dirty="0"/>
          </a:p>
        </p:txBody>
      </p:sp>
      <p:pic>
        <p:nvPicPr>
          <p:cNvPr id="162821" name="Picture 5" descr="ANd9GcQ6xJuHx8cQInSGXhLLrfxHErR0jZATyfJzLL-AlHjncLmLBJWtLYu1cso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743200"/>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988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Agenda</a:t>
            </a:r>
            <a:endParaRPr lang="en-US" dirty="0"/>
          </a:p>
        </p:txBody>
      </p:sp>
      <p:graphicFrame>
        <p:nvGraphicFramePr>
          <p:cNvPr id="192540" name="Group 28"/>
          <p:cNvGraphicFramePr>
            <a:graphicFrameLocks noGrp="1"/>
          </p:cNvGraphicFramePr>
          <p:nvPr>
            <p:ph idx="4294967295"/>
            <p:extLst>
              <p:ext uri="{D42A27DB-BD31-4B8C-83A1-F6EECF244321}">
                <p14:modId xmlns:p14="http://schemas.microsoft.com/office/powerpoint/2010/main" val="1302433929"/>
              </p:ext>
            </p:extLst>
          </p:nvPr>
        </p:nvGraphicFramePr>
        <p:xfrm>
          <a:off x="304800" y="1371600"/>
          <a:ext cx="8256637" cy="4695356"/>
        </p:xfrm>
        <a:graphic>
          <a:graphicData uri="http://schemas.openxmlformats.org/drawingml/2006/table">
            <a:tbl>
              <a:tblPr/>
              <a:tblGrid>
                <a:gridCol w="8256637">
                  <a:extLst>
                    <a:ext uri="{9D8B030D-6E8A-4147-A177-3AD203B41FA5}">
                      <a16:colId xmlns:a16="http://schemas.microsoft.com/office/drawing/2014/main" val="20000"/>
                    </a:ext>
                  </a:extLst>
                </a:gridCol>
              </a:tblGrid>
              <a:tr h="504356">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en-US" sz="2400" b="1" i="0" u="none" strike="noStrike" cap="none" normalizeH="0" baseline="0" dirty="0" smtClean="0">
                          <a:ln>
                            <a:noFill/>
                          </a:ln>
                          <a:solidFill>
                            <a:schemeClr val="tx1"/>
                          </a:solidFill>
                          <a:effectLst/>
                          <a:latin typeface="Calibri" pitchFamily="34" charset="0"/>
                          <a:cs typeface="Arial" charset="0"/>
                        </a:rPr>
                        <a:t>Introduction / 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838200">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2000" b="1" i="0" u="none" strike="noStrike" cap="none" normalizeH="0" baseline="0" dirty="0" smtClean="0">
                          <a:ln>
                            <a:noFill/>
                          </a:ln>
                          <a:solidFill>
                            <a:schemeClr val="accent6"/>
                          </a:solidFill>
                          <a:effectLst/>
                          <a:latin typeface="Calibri" pitchFamily="34" charset="0"/>
                          <a:cs typeface="Arial" charset="0"/>
                        </a:rPr>
                        <a:t>Introduction/Overview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 New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Managing a Purchase Requisition</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Creating a Receipt</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8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Arial" charset="0"/>
                        </a:rPr>
                        <a:t>Summary/Review</a:t>
                      </a:r>
                    </a:p>
                  </a:txBody>
                  <a:tcPr marL="88617" marR="88617"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72602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5</a:t>
            </a:fld>
            <a:endParaRPr lang="en-US"/>
          </a:p>
        </p:txBody>
      </p:sp>
      <p:sp>
        <p:nvSpPr>
          <p:cNvPr id="3" name="Text Placeholder 2"/>
          <p:cNvSpPr>
            <a:spLocks noGrp="1"/>
          </p:cNvSpPr>
          <p:nvPr>
            <p:ph type="body" sz="quarter" idx="13"/>
          </p:nvPr>
        </p:nvSpPr>
        <p:spPr/>
        <p:txBody>
          <a:bodyPr/>
          <a:lstStyle/>
          <a:p>
            <a:r>
              <a:rPr lang="en-US" dirty="0" smtClean="0"/>
              <a:t>Class Introductions</a:t>
            </a:r>
            <a:endParaRPr lang="en-US" dirty="0"/>
          </a:p>
        </p:txBody>
      </p:sp>
      <p:sp>
        <p:nvSpPr>
          <p:cNvPr id="4" name="Text Placeholder 3"/>
          <p:cNvSpPr>
            <a:spLocks noGrp="1"/>
          </p:cNvSpPr>
          <p:nvPr>
            <p:ph type="body" sz="quarter" idx="14"/>
          </p:nvPr>
        </p:nvSpPr>
        <p:spPr/>
        <p:txBody>
          <a:bodyPr/>
          <a:lstStyle/>
          <a:p>
            <a:r>
              <a:rPr lang="en-US" dirty="0" smtClean="0"/>
              <a:t>Who are you?</a:t>
            </a:r>
          </a:p>
          <a:p>
            <a:r>
              <a:rPr lang="en-US" dirty="0" smtClean="0"/>
              <a:t>Where do you work?</a:t>
            </a:r>
          </a:p>
          <a:p>
            <a:r>
              <a:rPr lang="en-US" dirty="0" smtClean="0"/>
              <a:t>Name something positive you are anticipating with the transition to People Soft.</a:t>
            </a:r>
            <a:endParaRPr lang="en-US" dirty="0"/>
          </a:p>
        </p:txBody>
      </p:sp>
      <p:pic>
        <p:nvPicPr>
          <p:cNvPr id="5" name="Picture 4"/>
          <p:cNvPicPr>
            <a:picLocks noChangeAspect="1"/>
          </p:cNvPicPr>
          <p:nvPr/>
        </p:nvPicPr>
        <p:blipFill>
          <a:blip r:embed="rId3"/>
          <a:stretch>
            <a:fillRect/>
          </a:stretch>
        </p:blipFill>
        <p:spPr>
          <a:xfrm>
            <a:off x="3252787" y="3543300"/>
            <a:ext cx="2638425" cy="17335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87205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6</a:t>
            </a:fld>
            <a:endParaRPr lang="en-US" dirty="0"/>
          </a:p>
        </p:txBody>
      </p:sp>
      <p:sp>
        <p:nvSpPr>
          <p:cNvPr id="3" name="Text Placeholder 2"/>
          <p:cNvSpPr>
            <a:spLocks noGrp="1"/>
          </p:cNvSpPr>
          <p:nvPr>
            <p:ph type="body" sz="quarter" idx="13"/>
          </p:nvPr>
        </p:nvSpPr>
        <p:spPr/>
        <p:txBody>
          <a:bodyPr/>
          <a:lstStyle/>
          <a:p>
            <a:r>
              <a:rPr lang="en-US" dirty="0" smtClean="0"/>
              <a:t>Our Goals</a:t>
            </a:r>
            <a:endParaRPr lang="en-US" dirty="0"/>
          </a:p>
        </p:txBody>
      </p:sp>
      <p:sp>
        <p:nvSpPr>
          <p:cNvPr id="4" name="Text Placeholder 3"/>
          <p:cNvSpPr>
            <a:spLocks noGrp="1"/>
          </p:cNvSpPr>
          <p:nvPr>
            <p:ph type="body" sz="quarter" idx="14"/>
          </p:nvPr>
        </p:nvSpPr>
        <p:spPr/>
        <p:txBody>
          <a:bodyPr/>
          <a:lstStyle/>
          <a:p>
            <a:pPr marL="0" indent="0">
              <a:buNone/>
            </a:pPr>
            <a:r>
              <a:rPr lang="en-US" sz="3200" i="1" dirty="0" smtClean="0"/>
              <a:t>Our primary goal is to provide you a strong foundation for you to address your operational requirements in the new Connect Carolina environment.</a:t>
            </a:r>
          </a:p>
          <a:p>
            <a:r>
              <a:rPr lang="en-US" dirty="0" smtClean="0"/>
              <a:t>Learn in a safe environment </a:t>
            </a:r>
          </a:p>
          <a:p>
            <a:r>
              <a:rPr lang="en-US" dirty="0" smtClean="0"/>
              <a:t>Observe demonstrations</a:t>
            </a:r>
          </a:p>
          <a:p>
            <a:r>
              <a:rPr lang="en-US" dirty="0" smtClean="0"/>
              <a:t>Practice class exercises</a:t>
            </a:r>
          </a:p>
          <a:p>
            <a:r>
              <a:rPr lang="en-US" dirty="0" smtClean="0"/>
              <a:t>Build Confidence</a:t>
            </a:r>
          </a:p>
          <a:p>
            <a:endParaRPr lang="en-US" dirty="0" smtClean="0"/>
          </a:p>
          <a:p>
            <a:endParaRPr lang="en-US" dirty="0" smtClean="0"/>
          </a:p>
        </p:txBody>
      </p:sp>
      <p:pic>
        <p:nvPicPr>
          <p:cNvPr id="7" name="Picture 6"/>
          <p:cNvPicPr>
            <a:picLocks noChangeAspect="1"/>
          </p:cNvPicPr>
          <p:nvPr/>
        </p:nvPicPr>
        <p:blipFill>
          <a:blip r:embed="rId3"/>
          <a:stretch>
            <a:fillRect/>
          </a:stretch>
        </p:blipFill>
        <p:spPr>
          <a:xfrm>
            <a:off x="5867400" y="2971800"/>
            <a:ext cx="3124200" cy="3124200"/>
          </a:xfrm>
          <a:prstGeom prst="rect">
            <a:avLst/>
          </a:prstGeom>
        </p:spPr>
      </p:pic>
    </p:spTree>
    <p:extLst>
      <p:ext uri="{BB962C8B-B14F-4D97-AF65-F5344CB8AC3E}">
        <p14:creationId xmlns:p14="http://schemas.microsoft.com/office/powerpoint/2010/main" val="2628176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7</a:t>
            </a:fld>
            <a:endParaRPr lang="en-US"/>
          </a:p>
        </p:txBody>
      </p:sp>
      <p:sp>
        <p:nvSpPr>
          <p:cNvPr id="3" name="Text Placeholder 2"/>
          <p:cNvSpPr>
            <a:spLocks noGrp="1"/>
          </p:cNvSpPr>
          <p:nvPr>
            <p:ph type="body" sz="quarter" idx="13"/>
          </p:nvPr>
        </p:nvSpPr>
        <p:spPr/>
        <p:txBody>
          <a:bodyPr/>
          <a:lstStyle/>
          <a:p>
            <a:r>
              <a:rPr lang="en-US" dirty="0" smtClean="0"/>
              <a:t>Reality Check</a:t>
            </a:r>
            <a:endParaRPr lang="en-US" dirty="0"/>
          </a:p>
        </p:txBody>
      </p:sp>
      <p:sp>
        <p:nvSpPr>
          <p:cNvPr id="4" name="Text Placeholder 3"/>
          <p:cNvSpPr>
            <a:spLocks noGrp="1"/>
          </p:cNvSpPr>
          <p:nvPr>
            <p:ph type="body" sz="quarter" idx="14"/>
          </p:nvPr>
        </p:nvSpPr>
        <p:spPr/>
        <p:txBody>
          <a:bodyPr/>
          <a:lstStyle/>
          <a:p>
            <a:pPr marL="0" indent="0">
              <a:buNone/>
            </a:pPr>
            <a:r>
              <a:rPr lang="en-US" sz="3600" dirty="0" smtClean="0">
                <a:ln w="0"/>
                <a:effectLst>
                  <a:outerShdw blurRad="38100" dist="19050" dir="2700000" algn="tl" rotWithShape="0">
                    <a:schemeClr val="dk1">
                      <a:alpha val="40000"/>
                    </a:schemeClr>
                  </a:outerShdw>
                </a:effectLst>
              </a:rPr>
              <a:t>What will be different:</a:t>
            </a:r>
            <a:endParaRPr lang="en-US" dirty="0" smtClean="0"/>
          </a:p>
          <a:p>
            <a:r>
              <a:rPr lang="en-US" i="1" dirty="0" smtClean="0"/>
              <a:t>Application software</a:t>
            </a:r>
          </a:p>
          <a:p>
            <a:r>
              <a:rPr lang="en-US" i="1" dirty="0" smtClean="0"/>
              <a:t>Accounting structure</a:t>
            </a:r>
          </a:p>
          <a:p>
            <a:r>
              <a:rPr lang="en-US" i="1" dirty="0" smtClean="0"/>
              <a:t>Terminology</a:t>
            </a:r>
          </a:p>
          <a:p>
            <a:pPr marL="0" indent="0">
              <a:buNone/>
            </a:pPr>
            <a:r>
              <a:rPr lang="en-US" sz="3600" dirty="0" smtClean="0">
                <a:ln w="0"/>
                <a:effectLst>
                  <a:outerShdw blurRad="38100" dist="19050" dir="2700000" algn="tl" rotWithShape="0">
                    <a:schemeClr val="dk1">
                      <a:alpha val="40000"/>
                    </a:schemeClr>
                  </a:outerShdw>
                </a:effectLst>
              </a:rPr>
              <a:t>What will stay the same:</a:t>
            </a:r>
            <a:endParaRPr lang="en-US" dirty="0" smtClean="0"/>
          </a:p>
          <a:p>
            <a:r>
              <a:rPr lang="en-US" i="1" dirty="0" smtClean="0"/>
              <a:t>Processes</a:t>
            </a:r>
          </a:p>
          <a:p>
            <a:r>
              <a:rPr lang="en-US" i="1" dirty="0" smtClean="0"/>
              <a:t>Operations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9200" y="3924300"/>
            <a:ext cx="3240216" cy="2247900"/>
          </a:xfrm>
          <a:prstGeom prst="rect">
            <a:avLst/>
          </a:prstGeom>
        </p:spPr>
      </p:pic>
    </p:spTree>
    <p:extLst>
      <p:ext uri="{BB962C8B-B14F-4D97-AF65-F5344CB8AC3E}">
        <p14:creationId xmlns:p14="http://schemas.microsoft.com/office/powerpoint/2010/main" val="4224864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8</a:t>
            </a:fld>
            <a:endParaRPr lang="en-US"/>
          </a:p>
        </p:txBody>
      </p:sp>
      <p:sp>
        <p:nvSpPr>
          <p:cNvPr id="3" name="Text Placeholder 2"/>
          <p:cNvSpPr>
            <a:spLocks noGrp="1"/>
          </p:cNvSpPr>
          <p:nvPr>
            <p:ph type="body" sz="quarter" idx="13"/>
          </p:nvPr>
        </p:nvSpPr>
        <p:spPr/>
        <p:txBody>
          <a:bodyPr/>
          <a:lstStyle/>
          <a:p>
            <a:r>
              <a:rPr lang="en-US" dirty="0" smtClean="0"/>
              <a:t>Disclaimer</a:t>
            </a:r>
            <a:endParaRPr lang="en-US" dirty="0"/>
          </a:p>
        </p:txBody>
      </p:sp>
      <p:sp>
        <p:nvSpPr>
          <p:cNvPr id="4" name="Text Placeholder 3"/>
          <p:cNvSpPr>
            <a:spLocks noGrp="1"/>
          </p:cNvSpPr>
          <p:nvPr>
            <p:ph type="body" sz="quarter" idx="14"/>
          </p:nvPr>
        </p:nvSpPr>
        <p:spPr/>
        <p:txBody>
          <a:bodyPr/>
          <a:lstStyle/>
          <a:p>
            <a:pPr marL="0" indent="0">
              <a:buNone/>
            </a:pPr>
            <a:r>
              <a:rPr lang="en-US" sz="4000" dirty="0" smtClean="0">
                <a:ln w="0"/>
                <a:effectLst>
                  <a:outerShdw blurRad="38100" dist="19050" dir="2700000" algn="tl" rotWithShape="0">
                    <a:schemeClr val="dk1">
                      <a:alpha val="40000"/>
                    </a:schemeClr>
                  </a:outerShdw>
                </a:effectLst>
              </a:rPr>
              <a:t>Who we are:</a:t>
            </a:r>
          </a:p>
          <a:p>
            <a:r>
              <a:rPr lang="en-US" dirty="0" smtClean="0"/>
              <a:t>We are trainers</a:t>
            </a:r>
          </a:p>
          <a:p>
            <a:pPr marL="0" indent="0">
              <a:buNone/>
            </a:pPr>
            <a:r>
              <a:rPr lang="en-US" sz="4000" dirty="0" smtClean="0">
                <a:ln w="0"/>
                <a:effectLst>
                  <a:outerShdw blurRad="38100" dist="19050" dir="2700000" algn="tl" rotWithShape="0">
                    <a:schemeClr val="dk1">
                      <a:alpha val="40000"/>
                    </a:schemeClr>
                  </a:outerShdw>
                </a:effectLst>
              </a:rPr>
              <a:t>Who we are not:</a:t>
            </a:r>
          </a:p>
          <a:p>
            <a:r>
              <a:rPr lang="en-US" dirty="0" smtClean="0"/>
              <a:t>We are not programmers</a:t>
            </a:r>
          </a:p>
          <a:p>
            <a:r>
              <a:rPr lang="en-US" dirty="0" smtClean="0"/>
              <a:t>We are not developers/consultants</a:t>
            </a:r>
          </a:p>
          <a:p>
            <a:r>
              <a:rPr lang="en-US" dirty="0"/>
              <a:t>We are not People Soft experts</a:t>
            </a:r>
          </a:p>
          <a:p>
            <a:endParaRPr lang="en-US" dirty="0" smtClean="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580144"/>
            <a:ext cx="2615569" cy="2334296"/>
          </a:xfrm>
          <a:prstGeom prst="rect">
            <a:avLst/>
          </a:prstGeom>
        </p:spPr>
      </p:pic>
    </p:spTree>
    <p:extLst>
      <p:ext uri="{BB962C8B-B14F-4D97-AF65-F5344CB8AC3E}">
        <p14:creationId xmlns:p14="http://schemas.microsoft.com/office/powerpoint/2010/main" val="331903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68CF2B-7F31-4D03-8728-3986439E5CC1}" type="slidenum">
              <a:rPr lang="en-US" smtClean="0"/>
              <a:t>9</a:t>
            </a:fld>
            <a:endParaRPr lang="en-US"/>
          </a:p>
        </p:txBody>
      </p:sp>
      <p:sp>
        <p:nvSpPr>
          <p:cNvPr id="3" name="Text Placeholder 2"/>
          <p:cNvSpPr>
            <a:spLocks noGrp="1"/>
          </p:cNvSpPr>
          <p:nvPr>
            <p:ph type="body" sz="quarter" idx="13"/>
          </p:nvPr>
        </p:nvSpPr>
        <p:spPr/>
        <p:txBody>
          <a:bodyPr/>
          <a:lstStyle/>
          <a:p>
            <a:r>
              <a:rPr lang="en-US" dirty="0" smtClean="0"/>
              <a:t>Knowledge Check</a:t>
            </a:r>
            <a:endParaRPr lang="en-US" dirty="0"/>
          </a:p>
        </p:txBody>
      </p:sp>
      <p:sp>
        <p:nvSpPr>
          <p:cNvPr id="4" name="Text Placeholder 3"/>
          <p:cNvSpPr>
            <a:spLocks noGrp="1"/>
          </p:cNvSpPr>
          <p:nvPr>
            <p:ph type="body" sz="quarter" idx="14"/>
          </p:nvPr>
        </p:nvSpPr>
        <p:spPr>
          <a:xfrm>
            <a:off x="457200" y="1219200"/>
            <a:ext cx="8229600" cy="5137150"/>
          </a:xfrm>
        </p:spPr>
        <p:txBody>
          <a:bodyPr/>
          <a:lstStyle/>
          <a:p>
            <a:pPr marL="0" indent="0">
              <a:buNone/>
            </a:pPr>
            <a:r>
              <a:rPr lang="en-US" dirty="0"/>
              <a:t>T</a:t>
            </a:r>
            <a:r>
              <a:rPr lang="en-US" dirty="0" smtClean="0"/>
              <a:t>o gain the most out of today’s training you should already have an understanding of basic Connect Carolina concepts.</a:t>
            </a:r>
          </a:p>
          <a:p>
            <a:pPr marL="0" indent="0">
              <a:buNone/>
            </a:pPr>
            <a:endParaRPr lang="en-US" dirty="0"/>
          </a:p>
          <a:p>
            <a:pPr marL="0" indent="0">
              <a:buNone/>
            </a:pPr>
            <a:r>
              <a:rPr lang="en-US" dirty="0" smtClean="0"/>
              <a:t>You need to know:</a:t>
            </a:r>
          </a:p>
          <a:p>
            <a:r>
              <a:rPr lang="en-US" dirty="0" err="1" smtClean="0"/>
              <a:t>Chartfields</a:t>
            </a:r>
            <a:endParaRPr lang="en-US" dirty="0" smtClean="0"/>
          </a:p>
          <a:p>
            <a:r>
              <a:rPr lang="en-US" dirty="0" smtClean="0"/>
              <a:t>Commitment Control</a:t>
            </a:r>
          </a:p>
          <a:p>
            <a:r>
              <a:rPr lang="en-US" dirty="0" smtClean="0"/>
              <a:t>Budget Exceptions</a:t>
            </a:r>
          </a:p>
          <a:p>
            <a:pPr marL="0" indent="0">
              <a:buNone/>
            </a:pPr>
            <a:endParaRPr lang="en-US" dirty="0" smtClean="0"/>
          </a:p>
          <a:p>
            <a:pPr marL="0" indent="0">
              <a:buNone/>
            </a:pPr>
            <a:r>
              <a:rPr lang="en-US" dirty="0" smtClean="0"/>
              <a:t>It is expected that students have already studied these concepts. </a:t>
            </a:r>
            <a:r>
              <a:rPr lang="en-US" i="1" dirty="0" smtClean="0"/>
              <a:t>This training will not spend extra time covering these topics</a:t>
            </a:r>
            <a:r>
              <a:rPr lang="en-US" dirty="0" smtClean="0"/>
              <a:t>.</a:t>
            </a:r>
          </a:p>
          <a:p>
            <a:pPr marL="0" indent="0">
              <a:buNone/>
            </a:pPr>
            <a:r>
              <a:rPr lang="en-US" b="1" dirty="0" smtClean="0"/>
              <a:t>If you are not familiar with these topics please let the instructor know now.</a:t>
            </a:r>
          </a:p>
          <a:p>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286000"/>
            <a:ext cx="2285714" cy="2285714"/>
          </a:xfrm>
          <a:prstGeom prst="rect">
            <a:avLst/>
          </a:prstGeom>
        </p:spPr>
      </p:pic>
    </p:spTree>
    <p:extLst>
      <p:ext uri="{BB962C8B-B14F-4D97-AF65-F5344CB8AC3E}">
        <p14:creationId xmlns:p14="http://schemas.microsoft.com/office/powerpoint/2010/main" val="426495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nectCarol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A970C4679FC84D8F050F0627874A35" ma:contentTypeVersion="0" ma:contentTypeDescription="Create a new document." ma:contentTypeScope="" ma:versionID="e87a277400b7730a3ad9391053b1bd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D8A8AB-E890-4570-9ED5-6C25A04DCCA0}">
  <ds:schemaRefs>
    <ds:schemaRef ds:uri="http://schemas.microsoft.com/sharepoint/v3/contenttype/forms"/>
  </ds:schemaRefs>
</ds:datastoreItem>
</file>

<file path=customXml/itemProps2.xml><?xml version="1.0" encoding="utf-8"?>
<ds:datastoreItem xmlns:ds="http://schemas.openxmlformats.org/officeDocument/2006/customXml" ds:itemID="{908416D1-5424-4582-9096-59D91940EC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FDD7D2B-E79B-4B95-9C0B-71D64DA9ABE2}">
  <ds:schemaRefs>
    <ds:schemaRef ds:uri="http://purl.org/dc/term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1102</TotalTime>
  <Words>2260</Words>
  <Application>Microsoft Office PowerPoint</Application>
  <PresentationFormat>On-screen Show (4:3)</PresentationFormat>
  <Paragraphs>356</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Wingdings</vt:lpstr>
      <vt:lpstr>Wingdings 3</vt:lpstr>
      <vt:lpstr>ConnectCarolina</vt:lpstr>
      <vt:lpstr>Purchase Requisitions and Receiving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Rachel Woodall</cp:lastModifiedBy>
  <cp:revision>58</cp:revision>
  <cp:lastPrinted>2014-09-12T19:29:05Z</cp:lastPrinted>
  <dcterms:created xsi:type="dcterms:W3CDTF">2013-12-04T15:59:55Z</dcterms:created>
  <dcterms:modified xsi:type="dcterms:W3CDTF">2017-09-13T15:08:45Z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0x0101002AA970C4679FC84D8F050F0627874A35</vt:lpwstr>
  </property>
</Properties>
</file>