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8"/>
  </p:notesMasterIdLst>
  <p:handoutMasterIdLst>
    <p:handoutMasterId r:id="rId49"/>
  </p:handoutMasterIdLst>
  <p:sldIdLst>
    <p:sldId id="265" r:id="rId5"/>
    <p:sldId id="344" r:id="rId6"/>
    <p:sldId id="285" r:id="rId7"/>
    <p:sldId id="270" r:id="rId8"/>
    <p:sldId id="372" r:id="rId9"/>
    <p:sldId id="345" r:id="rId10"/>
    <p:sldId id="322" r:id="rId11"/>
    <p:sldId id="315" r:id="rId12"/>
    <p:sldId id="362" r:id="rId13"/>
    <p:sldId id="366" r:id="rId14"/>
    <p:sldId id="364" r:id="rId15"/>
    <p:sldId id="365" r:id="rId16"/>
    <p:sldId id="340" r:id="rId17"/>
    <p:sldId id="367" r:id="rId18"/>
    <p:sldId id="369" r:id="rId19"/>
    <p:sldId id="368" r:id="rId20"/>
    <p:sldId id="318" r:id="rId21"/>
    <p:sldId id="314" r:id="rId22"/>
    <p:sldId id="324" r:id="rId23"/>
    <p:sldId id="326" r:id="rId24"/>
    <p:sldId id="327" r:id="rId25"/>
    <p:sldId id="346" r:id="rId26"/>
    <p:sldId id="328" r:id="rId27"/>
    <p:sldId id="329" r:id="rId28"/>
    <p:sldId id="276" r:id="rId29"/>
    <p:sldId id="331" r:id="rId30"/>
    <p:sldId id="332" r:id="rId31"/>
    <p:sldId id="291" r:id="rId32"/>
    <p:sldId id="336" r:id="rId33"/>
    <p:sldId id="333" r:id="rId34"/>
    <p:sldId id="347" r:id="rId35"/>
    <p:sldId id="371" r:id="rId36"/>
    <p:sldId id="350" r:id="rId37"/>
    <p:sldId id="351" r:id="rId38"/>
    <p:sldId id="337" r:id="rId39"/>
    <p:sldId id="335" r:id="rId40"/>
    <p:sldId id="349" r:id="rId41"/>
    <p:sldId id="352" r:id="rId42"/>
    <p:sldId id="354" r:id="rId43"/>
    <p:sldId id="373" r:id="rId44"/>
    <p:sldId id="374" r:id="rId45"/>
    <p:sldId id="280" r:id="rId46"/>
    <p:sldId id="281" r:id="rId4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aver, Cinnamon S" initials="WCS"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80" autoAdjust="0"/>
    <p:restoredTop sz="63087" autoAdjust="0"/>
  </p:normalViewPr>
  <p:slideViewPr>
    <p:cSldViewPr>
      <p:cViewPr varScale="1">
        <p:scale>
          <a:sx n="47" d="100"/>
          <a:sy n="47" d="100"/>
        </p:scale>
        <p:origin x="2016" y="48"/>
      </p:cViewPr>
      <p:guideLst>
        <p:guide orient="horz" pos="2160"/>
        <p:guide pos="2880"/>
      </p:guideLst>
    </p:cSldViewPr>
  </p:slideViewPr>
  <p:notesTextViewPr>
    <p:cViewPr>
      <p:scale>
        <a:sx n="1" d="1"/>
        <a:sy n="1" d="1"/>
      </p:scale>
      <p:origin x="0" y="0"/>
    </p:cViewPr>
  </p:notesTextViewPr>
  <p:sorterViewPr>
    <p:cViewPr>
      <p:scale>
        <a:sx n="100" d="100"/>
        <a:sy n="100" d="100"/>
      </p:scale>
      <p:origin x="0" y="1446"/>
    </p:cViewPr>
  </p:sorterViewPr>
  <p:notesViewPr>
    <p:cSldViewPr>
      <p:cViewPr>
        <p:scale>
          <a:sx n="87" d="100"/>
          <a:sy n="87" d="100"/>
        </p:scale>
        <p:origin x="-2016" y="636"/>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F38C6E-27EA-46ED-9C59-BF6FD571571C}"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BB7AB789-1A22-46BA-AD2D-A2BBA96DA87B}">
      <dgm:prSet phldrT="[Text]" custT="1"/>
      <dgm:spPr/>
      <dgm:t>
        <a:bodyPr/>
        <a:lstStyle/>
        <a:p>
          <a:r>
            <a:rPr lang="en-US" sz="1200" dirty="0" smtClean="0"/>
            <a:t>Create Journal Selecting Journal Type</a:t>
          </a:r>
          <a:endParaRPr lang="en-US" sz="1200" dirty="0"/>
        </a:p>
      </dgm:t>
    </dgm:pt>
    <dgm:pt modelId="{0CD2D9E1-6C85-4E8C-94F2-5820056CD151}" type="parTrans" cxnId="{88DFF791-6B81-4383-9B32-694EC5E136E5}">
      <dgm:prSet/>
      <dgm:spPr/>
      <dgm:t>
        <a:bodyPr/>
        <a:lstStyle/>
        <a:p>
          <a:endParaRPr lang="en-US"/>
        </a:p>
      </dgm:t>
    </dgm:pt>
    <dgm:pt modelId="{471AED1D-5343-413E-8123-0C5282A74B30}" type="sibTrans" cxnId="{88DFF791-6B81-4383-9B32-694EC5E136E5}">
      <dgm:prSet/>
      <dgm:spPr/>
      <dgm:t>
        <a:bodyPr/>
        <a:lstStyle/>
        <a:p>
          <a:endParaRPr lang="en-US"/>
        </a:p>
      </dgm:t>
    </dgm:pt>
    <dgm:pt modelId="{D47DAB28-ED15-4F83-A3BE-3DDCBD0D02E5}">
      <dgm:prSet phldrT="[Text]" custT="1"/>
      <dgm:spPr/>
      <dgm:t>
        <a:bodyPr/>
        <a:lstStyle/>
        <a:p>
          <a:r>
            <a:rPr lang="en-US" sz="1200" dirty="0" smtClean="0"/>
            <a:t>Edit Journal</a:t>
          </a:r>
          <a:endParaRPr lang="en-US" sz="1200" dirty="0"/>
        </a:p>
      </dgm:t>
    </dgm:pt>
    <dgm:pt modelId="{820503EF-A52C-4A94-B329-7BDBC29CBB72}" type="parTrans" cxnId="{32480566-9EB3-4E63-B616-76507BF09C97}">
      <dgm:prSet/>
      <dgm:spPr/>
      <dgm:t>
        <a:bodyPr/>
        <a:lstStyle/>
        <a:p>
          <a:endParaRPr lang="en-US"/>
        </a:p>
      </dgm:t>
    </dgm:pt>
    <dgm:pt modelId="{F075D088-1CE7-4424-A607-F42A7AD76FE9}" type="sibTrans" cxnId="{32480566-9EB3-4E63-B616-76507BF09C97}">
      <dgm:prSet/>
      <dgm:spPr/>
      <dgm:t>
        <a:bodyPr/>
        <a:lstStyle/>
        <a:p>
          <a:endParaRPr lang="en-US"/>
        </a:p>
      </dgm:t>
    </dgm:pt>
    <dgm:pt modelId="{D70CF8DD-834B-4B15-960A-E72D2998B379}">
      <dgm:prSet phldrT="[Text]" custT="1"/>
      <dgm:spPr/>
      <dgm:t>
        <a:bodyPr/>
        <a:lstStyle/>
        <a:p>
          <a:r>
            <a:rPr lang="en-US" sz="1200" dirty="0" smtClean="0"/>
            <a:t>Budget Check Journal</a:t>
          </a:r>
          <a:endParaRPr lang="en-US" sz="1200" dirty="0"/>
        </a:p>
      </dgm:t>
    </dgm:pt>
    <dgm:pt modelId="{3235BEDC-AA02-4676-8BBD-CB3BE53A9EC2}" type="parTrans" cxnId="{EF493247-1D93-42B5-A093-D78D59B5F4C8}">
      <dgm:prSet/>
      <dgm:spPr/>
      <dgm:t>
        <a:bodyPr/>
        <a:lstStyle/>
        <a:p>
          <a:endParaRPr lang="en-US"/>
        </a:p>
      </dgm:t>
    </dgm:pt>
    <dgm:pt modelId="{8E259838-AE62-4117-B24C-5CD2D4A91E8D}" type="sibTrans" cxnId="{EF493247-1D93-42B5-A093-D78D59B5F4C8}">
      <dgm:prSet/>
      <dgm:spPr/>
      <dgm:t>
        <a:bodyPr/>
        <a:lstStyle/>
        <a:p>
          <a:endParaRPr lang="en-US"/>
        </a:p>
      </dgm:t>
    </dgm:pt>
    <dgm:pt modelId="{A97FEB82-7C55-4907-BBB9-589BB4AB3D99}">
      <dgm:prSet phldrT="[Text]" custT="1"/>
      <dgm:spPr/>
      <dgm:t>
        <a:bodyPr/>
        <a:lstStyle/>
        <a:p>
          <a:r>
            <a:rPr lang="en-US" sz="1200" dirty="0" smtClean="0"/>
            <a:t>Submit Journal for Approval</a:t>
          </a:r>
          <a:endParaRPr lang="en-US" sz="1200" dirty="0"/>
        </a:p>
      </dgm:t>
    </dgm:pt>
    <dgm:pt modelId="{7A40291A-AA67-4994-B627-C02504508D7D}" type="parTrans" cxnId="{C689F482-17CA-4224-A376-9D7EFA65EAB3}">
      <dgm:prSet/>
      <dgm:spPr/>
      <dgm:t>
        <a:bodyPr/>
        <a:lstStyle/>
        <a:p>
          <a:endParaRPr lang="en-US"/>
        </a:p>
      </dgm:t>
    </dgm:pt>
    <dgm:pt modelId="{2B67D319-565B-4321-880D-3F7047CD0CA9}" type="sibTrans" cxnId="{C689F482-17CA-4224-A376-9D7EFA65EAB3}">
      <dgm:prSet/>
      <dgm:spPr/>
      <dgm:t>
        <a:bodyPr/>
        <a:lstStyle/>
        <a:p>
          <a:endParaRPr lang="en-US"/>
        </a:p>
      </dgm:t>
    </dgm:pt>
    <dgm:pt modelId="{CB478D22-4467-44A5-AC0B-10FCBD9BD48B}">
      <dgm:prSet phldrT="[Text]" custT="1"/>
      <dgm:spPr/>
      <dgm:t>
        <a:bodyPr/>
        <a:lstStyle/>
        <a:p>
          <a:r>
            <a:rPr lang="en-US" sz="1200" dirty="0" smtClean="0"/>
            <a:t>Post Journal</a:t>
          </a:r>
          <a:endParaRPr lang="en-US" sz="1200" dirty="0"/>
        </a:p>
      </dgm:t>
    </dgm:pt>
    <dgm:pt modelId="{D1D2A8BD-5CD5-4621-B9F9-163CF8B67688}" type="parTrans" cxnId="{7DCFDA3C-7CEF-4893-9D32-FB2F37054028}">
      <dgm:prSet/>
      <dgm:spPr/>
      <dgm:t>
        <a:bodyPr/>
        <a:lstStyle/>
        <a:p>
          <a:endParaRPr lang="en-US"/>
        </a:p>
      </dgm:t>
    </dgm:pt>
    <dgm:pt modelId="{5B27A406-2E0A-4FCF-8F0F-25C683CAE15C}" type="sibTrans" cxnId="{7DCFDA3C-7CEF-4893-9D32-FB2F37054028}">
      <dgm:prSet/>
      <dgm:spPr/>
      <dgm:t>
        <a:bodyPr/>
        <a:lstStyle/>
        <a:p>
          <a:endParaRPr lang="en-US"/>
        </a:p>
      </dgm:t>
    </dgm:pt>
    <dgm:pt modelId="{2AD2153A-7AB4-4515-959D-B2CFE35F4EAC}">
      <dgm:prSet phldrT="[Text]" custT="1"/>
      <dgm:spPr/>
      <dgm:t>
        <a:bodyPr/>
        <a:lstStyle/>
        <a:p>
          <a:r>
            <a:rPr lang="en-US" sz="1200" dirty="0" smtClean="0"/>
            <a:t>Approve Journal</a:t>
          </a:r>
          <a:endParaRPr lang="en-US" sz="1200" dirty="0"/>
        </a:p>
      </dgm:t>
    </dgm:pt>
    <dgm:pt modelId="{F8AFAB4C-9341-41E1-9052-AF15FD0012B1}" type="parTrans" cxnId="{6C525F0E-47C8-4A73-9B4F-3DDDDC7C06ED}">
      <dgm:prSet/>
      <dgm:spPr/>
      <dgm:t>
        <a:bodyPr/>
        <a:lstStyle/>
        <a:p>
          <a:endParaRPr lang="en-US"/>
        </a:p>
      </dgm:t>
    </dgm:pt>
    <dgm:pt modelId="{054E2E43-F7DD-49B5-82BC-98F4147F3DBF}" type="sibTrans" cxnId="{6C525F0E-47C8-4A73-9B4F-3DDDDC7C06ED}">
      <dgm:prSet/>
      <dgm:spPr/>
      <dgm:t>
        <a:bodyPr/>
        <a:lstStyle/>
        <a:p>
          <a:endParaRPr lang="en-US"/>
        </a:p>
      </dgm:t>
    </dgm:pt>
    <dgm:pt modelId="{4B041F27-0BA6-43B0-90D3-6B9572E8AF40}" type="pres">
      <dgm:prSet presAssocID="{7AF38C6E-27EA-46ED-9C59-BF6FD571571C}" presName="CompostProcess" presStyleCnt="0">
        <dgm:presLayoutVars>
          <dgm:dir/>
          <dgm:resizeHandles val="exact"/>
        </dgm:presLayoutVars>
      </dgm:prSet>
      <dgm:spPr/>
      <dgm:t>
        <a:bodyPr/>
        <a:lstStyle/>
        <a:p>
          <a:endParaRPr lang="en-US"/>
        </a:p>
      </dgm:t>
    </dgm:pt>
    <dgm:pt modelId="{14FBBAEF-32FC-4911-8000-4188850821B4}" type="pres">
      <dgm:prSet presAssocID="{7AF38C6E-27EA-46ED-9C59-BF6FD571571C}" presName="arrow" presStyleLbl="bgShp" presStyleIdx="0" presStyleCnt="1" custScaleX="117647"/>
      <dgm:spPr/>
    </dgm:pt>
    <dgm:pt modelId="{C215ED48-A3FB-4A38-B069-25D13334683B}" type="pres">
      <dgm:prSet presAssocID="{7AF38C6E-27EA-46ED-9C59-BF6FD571571C}" presName="linearProcess" presStyleCnt="0"/>
      <dgm:spPr/>
    </dgm:pt>
    <dgm:pt modelId="{5769DACF-68F7-4A87-91C0-18B84CFCB7B5}" type="pres">
      <dgm:prSet presAssocID="{BB7AB789-1A22-46BA-AD2D-A2BBA96DA87B}" presName="textNode" presStyleLbl="node1" presStyleIdx="0" presStyleCnt="6" custScaleX="58323" custScaleY="52980" custLinFactNeighborX="-755" custLinFactNeighborY="13734">
        <dgm:presLayoutVars>
          <dgm:bulletEnabled val="1"/>
        </dgm:presLayoutVars>
      </dgm:prSet>
      <dgm:spPr/>
      <dgm:t>
        <a:bodyPr/>
        <a:lstStyle/>
        <a:p>
          <a:endParaRPr lang="en-US"/>
        </a:p>
      </dgm:t>
    </dgm:pt>
    <dgm:pt modelId="{1297A4E1-79E1-4891-9F9E-52804173976D}" type="pres">
      <dgm:prSet presAssocID="{471AED1D-5343-413E-8123-0C5282A74B30}" presName="sibTrans" presStyleCnt="0"/>
      <dgm:spPr/>
    </dgm:pt>
    <dgm:pt modelId="{4B851C87-6D03-4463-8C73-984F65621A99}" type="pres">
      <dgm:prSet presAssocID="{D47DAB28-ED15-4F83-A3BE-3DDCBD0D02E5}" presName="textNode" presStyleLbl="node1" presStyleIdx="1" presStyleCnt="6" custScaleX="48637" custScaleY="52980" custLinFactNeighborX="-61589" custLinFactNeighborY="14388">
        <dgm:presLayoutVars>
          <dgm:bulletEnabled val="1"/>
        </dgm:presLayoutVars>
      </dgm:prSet>
      <dgm:spPr/>
      <dgm:t>
        <a:bodyPr/>
        <a:lstStyle/>
        <a:p>
          <a:endParaRPr lang="en-US"/>
        </a:p>
      </dgm:t>
    </dgm:pt>
    <dgm:pt modelId="{32F0FCF8-279E-461A-8DF5-FBE49937F7B4}" type="pres">
      <dgm:prSet presAssocID="{F075D088-1CE7-4424-A607-F42A7AD76FE9}" presName="sibTrans" presStyleCnt="0"/>
      <dgm:spPr/>
    </dgm:pt>
    <dgm:pt modelId="{CF2D07EE-4642-4B9E-BDBF-5ABD20394CCF}" type="pres">
      <dgm:prSet presAssocID="{D70CF8DD-834B-4B15-960A-E72D2998B379}" presName="textNode" presStyleLbl="node1" presStyleIdx="2" presStyleCnt="6" custScaleX="47403" custScaleY="52980" custLinFactX="-1701" custLinFactNeighborX="-100000" custLinFactNeighborY="15042">
        <dgm:presLayoutVars>
          <dgm:bulletEnabled val="1"/>
        </dgm:presLayoutVars>
      </dgm:prSet>
      <dgm:spPr/>
      <dgm:t>
        <a:bodyPr/>
        <a:lstStyle/>
        <a:p>
          <a:endParaRPr lang="en-US"/>
        </a:p>
      </dgm:t>
    </dgm:pt>
    <dgm:pt modelId="{696445DD-A349-4210-95D9-082DEC4036E4}" type="pres">
      <dgm:prSet presAssocID="{8E259838-AE62-4117-B24C-5CD2D4A91E8D}" presName="sibTrans" presStyleCnt="0"/>
      <dgm:spPr/>
    </dgm:pt>
    <dgm:pt modelId="{6C23CFF4-C8D0-4F23-9969-B81678ACF7AA}" type="pres">
      <dgm:prSet presAssocID="{A97FEB82-7C55-4907-BBB9-589BB4AB3D99}" presName="textNode" presStyleLbl="node1" presStyleIdx="3" presStyleCnt="6" custScaleX="45794" custScaleY="52980" custLinFactX="-8160" custLinFactNeighborX="-100000" custLinFactNeighborY="15042">
        <dgm:presLayoutVars>
          <dgm:bulletEnabled val="1"/>
        </dgm:presLayoutVars>
      </dgm:prSet>
      <dgm:spPr/>
      <dgm:t>
        <a:bodyPr/>
        <a:lstStyle/>
        <a:p>
          <a:endParaRPr lang="en-US"/>
        </a:p>
      </dgm:t>
    </dgm:pt>
    <dgm:pt modelId="{3CA37E2B-CBCF-4CDC-A798-12E46A79EE63}" type="pres">
      <dgm:prSet presAssocID="{2B67D319-565B-4321-880D-3F7047CD0CA9}" presName="sibTrans" presStyleCnt="0"/>
      <dgm:spPr/>
    </dgm:pt>
    <dgm:pt modelId="{B992893D-49B2-48F8-86B5-7CB8C11AAFE4}" type="pres">
      <dgm:prSet presAssocID="{2AD2153A-7AB4-4515-959D-B2CFE35F4EAC}" presName="textNode" presStyleLbl="node1" presStyleIdx="4" presStyleCnt="6" custScaleX="46057" custScaleY="52980" custLinFactX="-12876" custLinFactNeighborX="-100000" custLinFactNeighborY="15042">
        <dgm:presLayoutVars>
          <dgm:bulletEnabled val="1"/>
        </dgm:presLayoutVars>
      </dgm:prSet>
      <dgm:spPr/>
      <dgm:t>
        <a:bodyPr/>
        <a:lstStyle/>
        <a:p>
          <a:endParaRPr lang="en-US"/>
        </a:p>
      </dgm:t>
    </dgm:pt>
    <dgm:pt modelId="{A84F174D-C8AF-4085-A620-667932613822}" type="pres">
      <dgm:prSet presAssocID="{054E2E43-F7DD-49B5-82BC-98F4147F3DBF}" presName="sibTrans" presStyleCnt="0"/>
      <dgm:spPr/>
    </dgm:pt>
    <dgm:pt modelId="{9B673D31-2644-47F8-9E7F-8F940E5E100A}" type="pres">
      <dgm:prSet presAssocID="{CB478D22-4467-44A5-AC0B-10FCBD9BD48B}" presName="textNode" presStyleLbl="node1" presStyleIdx="5" presStyleCnt="6" custScaleX="44878" custScaleY="52980" custLinFactX="-19964" custLinFactNeighborX="-100000" custLinFactNeighborY="15042">
        <dgm:presLayoutVars>
          <dgm:bulletEnabled val="1"/>
        </dgm:presLayoutVars>
      </dgm:prSet>
      <dgm:spPr/>
      <dgm:t>
        <a:bodyPr/>
        <a:lstStyle/>
        <a:p>
          <a:endParaRPr lang="en-US"/>
        </a:p>
      </dgm:t>
    </dgm:pt>
  </dgm:ptLst>
  <dgm:cxnLst>
    <dgm:cxn modelId="{7DCFDA3C-7CEF-4893-9D32-FB2F37054028}" srcId="{7AF38C6E-27EA-46ED-9C59-BF6FD571571C}" destId="{CB478D22-4467-44A5-AC0B-10FCBD9BD48B}" srcOrd="5" destOrd="0" parTransId="{D1D2A8BD-5CD5-4621-B9F9-163CF8B67688}" sibTransId="{5B27A406-2E0A-4FCF-8F0F-25C683CAE15C}"/>
    <dgm:cxn modelId="{88DFF791-6B81-4383-9B32-694EC5E136E5}" srcId="{7AF38C6E-27EA-46ED-9C59-BF6FD571571C}" destId="{BB7AB789-1A22-46BA-AD2D-A2BBA96DA87B}" srcOrd="0" destOrd="0" parTransId="{0CD2D9E1-6C85-4E8C-94F2-5820056CD151}" sibTransId="{471AED1D-5343-413E-8123-0C5282A74B30}"/>
    <dgm:cxn modelId="{66C6FA17-9A1D-49CE-AE91-3F2FF8B6E7BE}" type="presOf" srcId="{BB7AB789-1A22-46BA-AD2D-A2BBA96DA87B}" destId="{5769DACF-68F7-4A87-91C0-18B84CFCB7B5}" srcOrd="0" destOrd="0" presId="urn:microsoft.com/office/officeart/2005/8/layout/hProcess9"/>
    <dgm:cxn modelId="{6C525F0E-47C8-4A73-9B4F-3DDDDC7C06ED}" srcId="{7AF38C6E-27EA-46ED-9C59-BF6FD571571C}" destId="{2AD2153A-7AB4-4515-959D-B2CFE35F4EAC}" srcOrd="4" destOrd="0" parTransId="{F8AFAB4C-9341-41E1-9052-AF15FD0012B1}" sibTransId="{054E2E43-F7DD-49B5-82BC-98F4147F3DBF}"/>
    <dgm:cxn modelId="{8CFD7033-1A6E-495F-9DAF-F1014B20BDE8}" type="presOf" srcId="{2AD2153A-7AB4-4515-959D-B2CFE35F4EAC}" destId="{B992893D-49B2-48F8-86B5-7CB8C11AAFE4}" srcOrd="0" destOrd="0" presId="urn:microsoft.com/office/officeart/2005/8/layout/hProcess9"/>
    <dgm:cxn modelId="{32480566-9EB3-4E63-B616-76507BF09C97}" srcId="{7AF38C6E-27EA-46ED-9C59-BF6FD571571C}" destId="{D47DAB28-ED15-4F83-A3BE-3DDCBD0D02E5}" srcOrd="1" destOrd="0" parTransId="{820503EF-A52C-4A94-B329-7BDBC29CBB72}" sibTransId="{F075D088-1CE7-4424-A607-F42A7AD76FE9}"/>
    <dgm:cxn modelId="{C4AF63E5-CD70-4328-A359-A4656AB96D4C}" type="presOf" srcId="{CB478D22-4467-44A5-AC0B-10FCBD9BD48B}" destId="{9B673D31-2644-47F8-9E7F-8F940E5E100A}" srcOrd="0" destOrd="0" presId="urn:microsoft.com/office/officeart/2005/8/layout/hProcess9"/>
    <dgm:cxn modelId="{C689F482-17CA-4224-A376-9D7EFA65EAB3}" srcId="{7AF38C6E-27EA-46ED-9C59-BF6FD571571C}" destId="{A97FEB82-7C55-4907-BBB9-589BB4AB3D99}" srcOrd="3" destOrd="0" parTransId="{7A40291A-AA67-4994-B627-C02504508D7D}" sibTransId="{2B67D319-565B-4321-880D-3F7047CD0CA9}"/>
    <dgm:cxn modelId="{EF493247-1D93-42B5-A093-D78D59B5F4C8}" srcId="{7AF38C6E-27EA-46ED-9C59-BF6FD571571C}" destId="{D70CF8DD-834B-4B15-960A-E72D2998B379}" srcOrd="2" destOrd="0" parTransId="{3235BEDC-AA02-4676-8BBD-CB3BE53A9EC2}" sibTransId="{8E259838-AE62-4117-B24C-5CD2D4A91E8D}"/>
    <dgm:cxn modelId="{83873F15-FC5B-4ECC-940C-ED6B3F40AB96}" type="presOf" srcId="{A97FEB82-7C55-4907-BBB9-589BB4AB3D99}" destId="{6C23CFF4-C8D0-4F23-9969-B81678ACF7AA}" srcOrd="0" destOrd="0" presId="urn:microsoft.com/office/officeart/2005/8/layout/hProcess9"/>
    <dgm:cxn modelId="{57560E9E-C6BE-48C4-9FFA-2F9BD311AAE7}" type="presOf" srcId="{D47DAB28-ED15-4F83-A3BE-3DDCBD0D02E5}" destId="{4B851C87-6D03-4463-8C73-984F65621A99}" srcOrd="0" destOrd="0" presId="urn:microsoft.com/office/officeart/2005/8/layout/hProcess9"/>
    <dgm:cxn modelId="{FA3A67F8-D9CA-447F-94FC-271A49882388}" type="presOf" srcId="{D70CF8DD-834B-4B15-960A-E72D2998B379}" destId="{CF2D07EE-4642-4B9E-BDBF-5ABD20394CCF}" srcOrd="0" destOrd="0" presId="urn:microsoft.com/office/officeart/2005/8/layout/hProcess9"/>
    <dgm:cxn modelId="{F5568AAA-9928-4A47-BED8-F229F29033F4}" type="presOf" srcId="{7AF38C6E-27EA-46ED-9C59-BF6FD571571C}" destId="{4B041F27-0BA6-43B0-90D3-6B9572E8AF40}" srcOrd="0" destOrd="0" presId="urn:microsoft.com/office/officeart/2005/8/layout/hProcess9"/>
    <dgm:cxn modelId="{55410965-F4E4-4446-8707-98151ED1DE85}" type="presParOf" srcId="{4B041F27-0BA6-43B0-90D3-6B9572E8AF40}" destId="{14FBBAEF-32FC-4911-8000-4188850821B4}" srcOrd="0" destOrd="0" presId="urn:microsoft.com/office/officeart/2005/8/layout/hProcess9"/>
    <dgm:cxn modelId="{BE5C171E-6EDE-4401-8572-A8262B99102F}" type="presParOf" srcId="{4B041F27-0BA6-43B0-90D3-6B9572E8AF40}" destId="{C215ED48-A3FB-4A38-B069-25D13334683B}" srcOrd="1" destOrd="0" presId="urn:microsoft.com/office/officeart/2005/8/layout/hProcess9"/>
    <dgm:cxn modelId="{167C6FC3-53FA-4769-976C-62563F68F18F}" type="presParOf" srcId="{C215ED48-A3FB-4A38-B069-25D13334683B}" destId="{5769DACF-68F7-4A87-91C0-18B84CFCB7B5}" srcOrd="0" destOrd="0" presId="urn:microsoft.com/office/officeart/2005/8/layout/hProcess9"/>
    <dgm:cxn modelId="{E6297642-5BB0-4898-976C-E7038ADC2FA3}" type="presParOf" srcId="{C215ED48-A3FB-4A38-B069-25D13334683B}" destId="{1297A4E1-79E1-4891-9F9E-52804173976D}" srcOrd="1" destOrd="0" presId="urn:microsoft.com/office/officeart/2005/8/layout/hProcess9"/>
    <dgm:cxn modelId="{5891C3D1-B93E-4EAF-9561-A6099C898B42}" type="presParOf" srcId="{C215ED48-A3FB-4A38-B069-25D13334683B}" destId="{4B851C87-6D03-4463-8C73-984F65621A99}" srcOrd="2" destOrd="0" presId="urn:microsoft.com/office/officeart/2005/8/layout/hProcess9"/>
    <dgm:cxn modelId="{3B7730FE-8CAC-404A-9271-1052FD561C22}" type="presParOf" srcId="{C215ED48-A3FB-4A38-B069-25D13334683B}" destId="{32F0FCF8-279E-461A-8DF5-FBE49937F7B4}" srcOrd="3" destOrd="0" presId="urn:microsoft.com/office/officeart/2005/8/layout/hProcess9"/>
    <dgm:cxn modelId="{3A7728CA-DBE9-436E-B45A-042E5EC5ECE9}" type="presParOf" srcId="{C215ED48-A3FB-4A38-B069-25D13334683B}" destId="{CF2D07EE-4642-4B9E-BDBF-5ABD20394CCF}" srcOrd="4" destOrd="0" presId="urn:microsoft.com/office/officeart/2005/8/layout/hProcess9"/>
    <dgm:cxn modelId="{1EB5179A-6D43-425F-B3EA-706B577A5F8A}" type="presParOf" srcId="{C215ED48-A3FB-4A38-B069-25D13334683B}" destId="{696445DD-A349-4210-95D9-082DEC4036E4}" srcOrd="5" destOrd="0" presId="urn:microsoft.com/office/officeart/2005/8/layout/hProcess9"/>
    <dgm:cxn modelId="{AE6F1DF6-EA4A-48BB-931F-311E592F5ED9}" type="presParOf" srcId="{C215ED48-A3FB-4A38-B069-25D13334683B}" destId="{6C23CFF4-C8D0-4F23-9969-B81678ACF7AA}" srcOrd="6" destOrd="0" presId="urn:microsoft.com/office/officeart/2005/8/layout/hProcess9"/>
    <dgm:cxn modelId="{20D69736-03E6-42D2-BD31-77B3D35A9828}" type="presParOf" srcId="{C215ED48-A3FB-4A38-B069-25D13334683B}" destId="{3CA37E2B-CBCF-4CDC-A798-12E46A79EE63}" srcOrd="7" destOrd="0" presId="urn:microsoft.com/office/officeart/2005/8/layout/hProcess9"/>
    <dgm:cxn modelId="{D4DA6133-C386-4A41-8462-161E69B8BDA6}" type="presParOf" srcId="{C215ED48-A3FB-4A38-B069-25D13334683B}" destId="{B992893D-49B2-48F8-86B5-7CB8C11AAFE4}" srcOrd="8" destOrd="0" presId="urn:microsoft.com/office/officeart/2005/8/layout/hProcess9"/>
    <dgm:cxn modelId="{1A66C40D-1DA4-481A-B3E4-B17C2347B5F6}" type="presParOf" srcId="{C215ED48-A3FB-4A38-B069-25D13334683B}" destId="{A84F174D-C8AF-4085-A620-667932613822}" srcOrd="9" destOrd="0" presId="urn:microsoft.com/office/officeart/2005/8/layout/hProcess9"/>
    <dgm:cxn modelId="{A4E0B81C-E6CB-4956-A30E-2A525BF7908E}" type="presParOf" srcId="{C215ED48-A3FB-4A38-B069-25D13334683B}" destId="{9B673D31-2644-47F8-9E7F-8F940E5E100A}"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3"/>
            <a:ext cx="3038475" cy="461963"/>
          </a:xfrm>
          <a:prstGeom prst="rect">
            <a:avLst/>
          </a:prstGeom>
        </p:spPr>
        <p:txBody>
          <a:bodyPr vert="horz" lIns="91440" tIns="45720" rIns="91440" bIns="45720" rtlCol="0"/>
          <a:lstStyle>
            <a:lvl1pPr algn="r">
              <a:defRPr sz="1200"/>
            </a:lvl1pPr>
          </a:lstStyle>
          <a:p>
            <a:fld id="{67D89035-1F10-409A-9FB0-7C618A736F34}" type="datetimeFigureOut">
              <a:rPr lang="en-US" smtClean="0"/>
              <a:t>9/30/2014</a:t>
            </a:fld>
            <a:endParaRPr lang="en-US"/>
          </a:p>
        </p:txBody>
      </p:sp>
      <p:sp>
        <p:nvSpPr>
          <p:cNvPr id="4" name="Footer Placeholder 3"/>
          <p:cNvSpPr>
            <a:spLocks noGrp="1"/>
          </p:cNvSpPr>
          <p:nvPr>
            <p:ph type="ftr" sz="quarter" idx="2"/>
          </p:nvPr>
        </p:nvSpPr>
        <p:spPr>
          <a:xfrm>
            <a:off x="3" y="8772527"/>
            <a:ext cx="3038475"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772527"/>
            <a:ext cx="3038475" cy="461963"/>
          </a:xfrm>
          <a:prstGeom prst="rect">
            <a:avLst/>
          </a:prstGeom>
        </p:spPr>
        <p:txBody>
          <a:bodyPr vert="horz" lIns="91440" tIns="45720" rIns="91440" bIns="45720" rtlCol="0" anchor="b"/>
          <a:lstStyle>
            <a:lvl1pPr algn="r">
              <a:defRPr sz="1200"/>
            </a:lvl1pPr>
          </a:lstStyle>
          <a:p>
            <a:fld id="{2F3EA9BA-E69D-403A-9C0C-FA97AF260BA5}" type="slidenum">
              <a:rPr lang="en-US" smtClean="0"/>
              <a:t>‹#›</a:t>
            </a:fld>
            <a:endParaRPr lang="en-US"/>
          </a:p>
        </p:txBody>
      </p:sp>
    </p:spTree>
    <p:extLst>
      <p:ext uri="{BB962C8B-B14F-4D97-AF65-F5344CB8AC3E}">
        <p14:creationId xmlns:p14="http://schemas.microsoft.com/office/powerpoint/2010/main" val="2940613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A599C7B4-E974-45B7-A790-2CB54A49D061}" type="datetimeFigureOut">
              <a:rPr lang="en-US" smtClean="0"/>
              <a:t>9/30/2014</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84518CA5-3677-40BB-BCB4-7783E41E1774}" type="slidenum">
              <a:rPr lang="en-US" smtClean="0"/>
              <a:t>‹#›</a:t>
            </a:fld>
            <a:endParaRPr lang="en-US"/>
          </a:p>
        </p:txBody>
      </p:sp>
    </p:spTree>
    <p:extLst>
      <p:ext uri="{BB962C8B-B14F-4D97-AF65-F5344CB8AC3E}">
        <p14:creationId xmlns:p14="http://schemas.microsoft.com/office/powerpoint/2010/main" val="97776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1</a:t>
            </a:fld>
            <a:endParaRPr lang="en-US"/>
          </a:p>
        </p:txBody>
      </p:sp>
    </p:spTree>
    <p:extLst>
      <p:ext uri="{BB962C8B-B14F-4D97-AF65-F5344CB8AC3E}">
        <p14:creationId xmlns:p14="http://schemas.microsoft.com/office/powerpoint/2010/main" val="3308015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not apply to most of you.</a:t>
            </a:r>
          </a:p>
          <a:p>
            <a:endParaRPr lang="en-US" dirty="0" smtClean="0"/>
          </a:p>
          <a:p>
            <a:r>
              <a:rPr lang="en-US" dirty="0" smtClean="0"/>
              <a:t>Few departments that use one card for charges (such as EXSS for rec </a:t>
            </a:r>
            <a:r>
              <a:rPr lang="en-US" dirty="0" err="1" smtClean="0"/>
              <a:t>ctr</a:t>
            </a:r>
            <a:r>
              <a:rPr lang="en-US" dirty="0" smtClean="0"/>
              <a:t>; Playmakers)</a:t>
            </a:r>
          </a:p>
          <a:p>
            <a:endParaRPr lang="en-US" dirty="0" smtClean="0"/>
          </a:p>
          <a:p>
            <a:r>
              <a:rPr lang="en-US" dirty="0" smtClean="0"/>
              <a:t>Put $’s on one card to be able to print</a:t>
            </a:r>
            <a:r>
              <a:rPr lang="en-US" baseline="0" dirty="0" smtClean="0"/>
              <a:t> in various places on campus</a:t>
            </a:r>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10</a:t>
            </a:fld>
            <a:endParaRPr lang="en-US"/>
          </a:p>
        </p:txBody>
      </p:sp>
    </p:spTree>
    <p:extLst>
      <p:ext uri="{BB962C8B-B14F-4D97-AF65-F5344CB8AC3E}">
        <p14:creationId xmlns:p14="http://schemas.microsoft.com/office/powerpoint/2010/main" val="573892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FP – SOM only</a:t>
            </a:r>
          </a:p>
          <a:p>
            <a:endParaRPr lang="en-US" dirty="0" smtClean="0"/>
          </a:p>
          <a:p>
            <a:r>
              <a:rPr lang="en-US" dirty="0" smtClean="0"/>
              <a:t>Residual:  Moving small</a:t>
            </a:r>
            <a:r>
              <a:rPr lang="en-US" baseline="0" dirty="0" smtClean="0"/>
              <a:t> balances on grant accounts; usually only apply to private grants; federal is pay as you go so no cash to transfer</a:t>
            </a:r>
          </a:p>
          <a:p>
            <a:endParaRPr lang="en-US" baseline="0" dirty="0" smtClean="0"/>
          </a:p>
          <a:p>
            <a:r>
              <a:rPr lang="en-US" baseline="0" dirty="0" smtClean="0"/>
              <a:t>Intra – if it doesn’t fit anything else; should be rare; </a:t>
            </a:r>
            <a:r>
              <a:rPr lang="en-US" baseline="0" dirty="0" err="1" smtClean="0"/>
              <a:t>chartfields</a:t>
            </a:r>
            <a:r>
              <a:rPr lang="en-US" baseline="0" dirty="0" smtClean="0"/>
              <a:t> are not restricted in this type – can pick anything</a:t>
            </a:r>
          </a:p>
          <a:p>
            <a:endParaRPr lang="en-US" baseline="0" dirty="0" smtClean="0"/>
          </a:p>
          <a:p>
            <a:r>
              <a:rPr lang="en-US" baseline="0" dirty="0" smtClean="0"/>
              <a:t>Inter – you would not do this; only Larry Johnson does actions on CHASF foundation – such as when he allocates your expendable to </a:t>
            </a:r>
            <a:r>
              <a:rPr lang="en-US" baseline="0" dirty="0" err="1" smtClean="0"/>
              <a:t>endowmt</a:t>
            </a:r>
            <a:r>
              <a:rPr lang="en-US" baseline="0" dirty="0" smtClean="0"/>
              <a:t> income to you in July/August. Talk about this more later.</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11</a:t>
            </a:fld>
            <a:endParaRPr lang="en-US"/>
          </a:p>
        </p:txBody>
      </p:sp>
    </p:spTree>
    <p:extLst>
      <p:ext uri="{BB962C8B-B14F-4D97-AF65-F5344CB8AC3E}">
        <p14:creationId xmlns:p14="http://schemas.microsoft.com/office/powerpoint/2010/main" val="573892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End</a:t>
            </a:r>
            <a:r>
              <a:rPr lang="en-US" baseline="0" dirty="0" smtClean="0"/>
              <a:t> </a:t>
            </a:r>
            <a:r>
              <a:rPr lang="en-US" baseline="0" dirty="0" err="1" smtClean="0"/>
              <a:t>Inc</a:t>
            </a:r>
            <a:r>
              <a:rPr lang="en-US" baseline="0" dirty="0" smtClean="0"/>
              <a:t> to P – will do an example later</a:t>
            </a:r>
          </a:p>
          <a:p>
            <a:endParaRPr lang="en-US" baseline="0" dirty="0" smtClean="0"/>
          </a:p>
          <a:p>
            <a:r>
              <a:rPr lang="en-US" baseline="0" dirty="0" smtClean="0"/>
              <a:t>End </a:t>
            </a:r>
            <a:r>
              <a:rPr lang="en-US" baseline="0" dirty="0" err="1" smtClean="0"/>
              <a:t>Inc</a:t>
            </a:r>
            <a:r>
              <a:rPr lang="en-US" baseline="0" dirty="0" smtClean="0"/>
              <a:t> to </a:t>
            </a:r>
            <a:r>
              <a:rPr lang="en-US" baseline="0" dirty="0" err="1" smtClean="0"/>
              <a:t>Inc</a:t>
            </a:r>
            <a:r>
              <a:rPr lang="en-US" baseline="0" dirty="0" smtClean="0"/>
              <a:t> – rare; must be same restriction on both endowments to do this.  Example:  2 sisters gave funds in own name to support visiting lecturer; </a:t>
            </a:r>
            <a:r>
              <a:rPr lang="en-US" baseline="0" dirty="0" err="1" smtClean="0"/>
              <a:t>dpt</a:t>
            </a:r>
            <a:r>
              <a:rPr lang="en-US" baseline="0" dirty="0" smtClean="0"/>
              <a:t> puts them together for expenditure.</a:t>
            </a:r>
          </a:p>
          <a:p>
            <a:endParaRPr lang="en-US" baseline="0" dirty="0" smtClean="0"/>
          </a:p>
          <a:p>
            <a:r>
              <a:rPr lang="en-US" baseline="0" dirty="0" smtClean="0"/>
              <a:t>13 and 14 done by Larry Johnson in July/August</a:t>
            </a:r>
          </a:p>
          <a:p>
            <a:endParaRPr lang="en-US" baseline="0" dirty="0" smtClean="0"/>
          </a:p>
          <a:p>
            <a:r>
              <a:rPr lang="en-US" baseline="0" dirty="0" smtClean="0"/>
              <a:t>15 Cannot move restricted funds to unrestricted acct (</a:t>
            </a:r>
            <a:r>
              <a:rPr lang="en-US" baseline="0" dirty="0" err="1" smtClean="0"/>
              <a:t>ie</a:t>
            </a:r>
            <a:r>
              <a:rPr lang="en-US" baseline="0" dirty="0" smtClean="0"/>
              <a:t>. Scholarship to discretionary); however many </a:t>
            </a:r>
            <a:r>
              <a:rPr lang="en-US" baseline="0" dirty="0" err="1" smtClean="0"/>
              <a:t>dpt</a:t>
            </a:r>
            <a:r>
              <a:rPr lang="en-US" baseline="0" dirty="0" smtClean="0"/>
              <a:t> allocate dollars from general gift acct to support joint initiatives; this is how you can do that.</a:t>
            </a:r>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12</a:t>
            </a:fld>
            <a:endParaRPr lang="en-US"/>
          </a:p>
        </p:txBody>
      </p:sp>
    </p:spTree>
    <p:extLst>
      <p:ext uri="{BB962C8B-B14F-4D97-AF65-F5344CB8AC3E}">
        <p14:creationId xmlns:p14="http://schemas.microsoft.com/office/powerpoint/2010/main" val="573892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of these don’t impact us.</a:t>
            </a:r>
          </a:p>
          <a:p>
            <a:endParaRPr lang="en-US" dirty="0" smtClean="0"/>
          </a:p>
          <a:p>
            <a:r>
              <a:rPr lang="en-US" dirty="0" smtClean="0"/>
              <a:t>Cash Advance – will create a voucher like they currently do - if they need to make a deposit back form the advance.</a:t>
            </a:r>
          </a:p>
          <a:p>
            <a:endParaRPr lang="en-US" dirty="0"/>
          </a:p>
          <a:p>
            <a:r>
              <a:rPr lang="en-US" dirty="0" smtClean="0"/>
              <a:t>Instead of a journal to settle the cash advance, they will do a voucher and/or a deposit. The reconciliation of the cash advance will happen in PS.</a:t>
            </a:r>
          </a:p>
          <a:p>
            <a:endParaRPr lang="en-US" dirty="0" smtClean="0"/>
          </a:p>
          <a:p>
            <a:r>
              <a:rPr lang="en-US" dirty="0" smtClean="0"/>
              <a:t>No need</a:t>
            </a:r>
            <a:r>
              <a:rPr lang="en-US" baseline="0" dirty="0" smtClean="0"/>
              <a:t> to say more here.</a:t>
            </a:r>
          </a:p>
          <a:p>
            <a:endParaRPr lang="en-US" dirty="0"/>
          </a:p>
          <a:p>
            <a:r>
              <a:rPr lang="en-US" dirty="0" smtClean="0"/>
              <a:t>Morehead – the budget is set up with associated revenue. The budget is increased automatically so they don’t have to do anything.</a:t>
            </a:r>
          </a:p>
          <a:p>
            <a:endParaRPr lang="en-US" dirty="0"/>
          </a:p>
          <a:p>
            <a:r>
              <a:rPr lang="en-US" dirty="0" smtClean="0"/>
              <a:t>Due to due </a:t>
            </a:r>
            <a:r>
              <a:rPr lang="en-US" dirty="0" err="1" smtClean="0"/>
              <a:t>froms</a:t>
            </a:r>
            <a:r>
              <a:rPr lang="en-US" dirty="0" smtClean="0"/>
              <a:t>: usually more of a reclassification, like from a revenue to an asset. The fund/source is probably staying the same, but the account is shifting. </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13</a:t>
            </a:fld>
            <a:endParaRPr lang="en-US"/>
          </a:p>
        </p:txBody>
      </p:sp>
    </p:spTree>
    <p:extLst>
      <p:ext uri="{BB962C8B-B14F-4D97-AF65-F5344CB8AC3E}">
        <p14:creationId xmlns:p14="http://schemas.microsoft.com/office/powerpoint/2010/main" val="573892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 to QRC</a:t>
            </a:r>
          </a:p>
          <a:p>
            <a:endParaRPr lang="en-US" dirty="0" smtClean="0"/>
          </a:p>
          <a:p>
            <a:r>
              <a:rPr lang="en-US" dirty="0" smtClean="0"/>
              <a:t>Basic - Only your department approves.</a:t>
            </a:r>
          </a:p>
          <a:p>
            <a:endParaRPr lang="en-US" dirty="0" smtClean="0"/>
          </a:p>
          <a:p>
            <a:r>
              <a:rPr lang="en-US" dirty="0" smtClean="0"/>
              <a:t>Complex</a:t>
            </a:r>
            <a:r>
              <a:rPr lang="en-US" baseline="0" dirty="0" smtClean="0"/>
              <a:t> are approved by DO.</a:t>
            </a:r>
          </a:p>
          <a:p>
            <a:endParaRPr lang="en-US" baseline="0" dirty="0" smtClean="0"/>
          </a:p>
          <a:p>
            <a:r>
              <a:rPr lang="en-US" baseline="0" dirty="0" smtClean="0"/>
              <a:t>OSR approval or not</a:t>
            </a:r>
          </a:p>
          <a:p>
            <a:endParaRPr lang="en-US" baseline="0" dirty="0" smtClean="0"/>
          </a:p>
          <a:p>
            <a:r>
              <a:rPr lang="en-US" baseline="0" dirty="0" err="1" smtClean="0"/>
              <a:t>Acctg</a:t>
            </a:r>
            <a:r>
              <a:rPr lang="en-US" baseline="0" dirty="0" smtClean="0"/>
              <a:t> Services decided what they would approve.</a:t>
            </a:r>
          </a:p>
          <a:p>
            <a:endParaRPr lang="en-US" baseline="0" dirty="0" smtClean="0"/>
          </a:p>
          <a:p>
            <a:r>
              <a:rPr lang="en-US" baseline="0" dirty="0" smtClean="0"/>
              <a:t>If you have a correcting JE – not OSR account; it will just be approved.</a:t>
            </a:r>
          </a:p>
          <a:p>
            <a:endParaRPr lang="en-US" baseline="0" dirty="0" smtClean="0"/>
          </a:p>
          <a:p>
            <a:r>
              <a:rPr lang="en-US" baseline="0" dirty="0" smtClean="0"/>
              <a:t># of approvals can vary for other types.  </a:t>
            </a:r>
          </a:p>
          <a:p>
            <a:endParaRPr lang="en-US" baseline="0" dirty="0" smtClean="0"/>
          </a:p>
          <a:p>
            <a:r>
              <a:rPr lang="en-US" baseline="0" dirty="0" smtClean="0"/>
              <a:t>Other not restricted by </a:t>
            </a:r>
            <a:r>
              <a:rPr lang="en-US" baseline="0" dirty="0" err="1" smtClean="0"/>
              <a:t>chartfield</a:t>
            </a:r>
            <a:r>
              <a:rPr lang="en-US" baseline="0" dirty="0" smtClean="0"/>
              <a:t> string; avoid these; be careful.</a:t>
            </a:r>
            <a:endParaRPr lang="en-US" dirty="0" smtClean="0"/>
          </a:p>
          <a:p>
            <a:endParaRPr lang="en-US" dirty="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14</a:t>
            </a:fld>
            <a:endParaRPr lang="en-US"/>
          </a:p>
        </p:txBody>
      </p:sp>
    </p:spTree>
    <p:extLst>
      <p:ext uri="{BB962C8B-B14F-4D97-AF65-F5344CB8AC3E}">
        <p14:creationId xmlns:p14="http://schemas.microsoft.com/office/powerpoint/2010/main" val="573892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 to QRC</a:t>
            </a:r>
          </a:p>
          <a:p>
            <a:endParaRPr lang="en-US" dirty="0" smtClean="0"/>
          </a:p>
          <a:p>
            <a:r>
              <a:rPr lang="en-US" dirty="0" smtClean="0"/>
              <a:t>Justification can just be 30 characters (including</a:t>
            </a:r>
            <a:r>
              <a:rPr lang="en-US" baseline="0" dirty="0" smtClean="0"/>
              <a:t> spaces) in ‘description’ field for those noted as “attach justification”</a:t>
            </a:r>
          </a:p>
          <a:p>
            <a:endParaRPr lang="en-US" baseline="0" dirty="0" smtClean="0"/>
          </a:p>
          <a:p>
            <a:r>
              <a:rPr lang="en-US" baseline="0" dirty="0" smtClean="0"/>
              <a:t>Anything with one card must include spreadsheet.</a:t>
            </a:r>
          </a:p>
          <a:p>
            <a:endParaRPr lang="en-US" baseline="0" dirty="0" smtClean="0"/>
          </a:p>
          <a:p>
            <a:r>
              <a:rPr lang="en-US" baseline="0" dirty="0" smtClean="0"/>
              <a:t>Residuals – attach approvals.</a:t>
            </a:r>
          </a:p>
          <a:p>
            <a:endParaRPr lang="en-US" baseline="0" dirty="0" smtClean="0"/>
          </a:p>
          <a:p>
            <a:r>
              <a:rPr lang="en-US" baseline="0" dirty="0" smtClean="0"/>
              <a:t>Billing – must invoice the department and add journal ID to the invoice when you upload.  Use same invoice you use now and add journal ID to it.</a:t>
            </a:r>
          </a:p>
          <a:p>
            <a:endParaRPr lang="en-US" baseline="0" dirty="0" smtClean="0"/>
          </a:p>
          <a:p>
            <a:r>
              <a:rPr lang="en-US" baseline="0" dirty="0" smtClean="0"/>
              <a:t>System does not preclude submission wo justification, but it will be disapproved or caught during audit.</a:t>
            </a:r>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15</a:t>
            </a:fld>
            <a:endParaRPr lang="en-US"/>
          </a:p>
        </p:txBody>
      </p:sp>
    </p:spTree>
    <p:extLst>
      <p:ext uri="{BB962C8B-B14F-4D97-AF65-F5344CB8AC3E}">
        <p14:creationId xmlns:p14="http://schemas.microsoft.com/office/powerpoint/2010/main" val="573892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Reference – see QRC.</a:t>
            </a:r>
            <a:r>
              <a:rPr lang="en-US" baseline="0" dirty="0" smtClean="0"/>
              <a:t>  </a:t>
            </a:r>
          </a:p>
          <a:p>
            <a:endParaRPr lang="en-US" baseline="0" dirty="0" smtClean="0"/>
          </a:p>
          <a:p>
            <a:r>
              <a:rPr lang="en-US" baseline="0" dirty="0" smtClean="0"/>
              <a:t>Allows you to search and report.</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16</a:t>
            </a:fld>
            <a:endParaRPr lang="en-US"/>
          </a:p>
        </p:txBody>
      </p:sp>
    </p:spTree>
    <p:extLst>
      <p:ext uri="{BB962C8B-B14F-4D97-AF65-F5344CB8AC3E}">
        <p14:creationId xmlns:p14="http://schemas.microsoft.com/office/powerpoint/2010/main" val="573892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0038" y="358775"/>
            <a:ext cx="6370637" cy="4778375"/>
          </a:xfrm>
        </p:spPr>
      </p:sp>
      <p:sp>
        <p:nvSpPr>
          <p:cNvPr id="3" name="Notes Placeholder 2"/>
          <p:cNvSpPr>
            <a:spLocks noGrp="1"/>
          </p:cNvSpPr>
          <p:nvPr>
            <p:ph type="body" idx="1"/>
          </p:nvPr>
        </p:nvSpPr>
        <p:spPr>
          <a:xfrm>
            <a:off x="701040" y="5303836"/>
            <a:ext cx="5608320" cy="3239533"/>
          </a:xfrm>
        </p:spPr>
        <p:txBody>
          <a:bodyPr/>
          <a:lstStyle/>
          <a:p>
            <a:r>
              <a:rPr lang="en-US" dirty="0" smtClean="0"/>
              <a:t>4 steps to create:  </a:t>
            </a:r>
          </a:p>
          <a:p>
            <a:r>
              <a:rPr lang="en-US" dirty="0" smtClean="0"/>
              <a:t>Create</a:t>
            </a:r>
          </a:p>
          <a:p>
            <a:r>
              <a:rPr lang="en-US" dirty="0" smtClean="0"/>
              <a:t>Edit – process checks for validation and combo edits (come</a:t>
            </a:r>
            <a:r>
              <a:rPr lang="en-US" baseline="0" dirty="0" smtClean="0"/>
              <a:t> back to that; fund/source are valid); see codes on QRC</a:t>
            </a:r>
            <a:endParaRPr lang="en-US" dirty="0" smtClean="0"/>
          </a:p>
          <a:p>
            <a:r>
              <a:rPr lang="en-US" dirty="0" smtClean="0"/>
              <a:t>Budget check – very important;</a:t>
            </a:r>
            <a:r>
              <a:rPr lang="en-US" baseline="0" dirty="0" smtClean="0"/>
              <a:t> will be done automatically if valid; otherwise fix errors and run separately; see codes on QRC</a:t>
            </a:r>
            <a:endParaRPr lang="en-US" dirty="0" smtClean="0"/>
          </a:p>
          <a:p>
            <a:r>
              <a:rPr lang="en-US" dirty="0" smtClean="0"/>
              <a:t>Submit</a:t>
            </a:r>
          </a:p>
          <a:p>
            <a:endParaRPr lang="en-US" dirty="0" smtClean="0"/>
          </a:p>
          <a:p>
            <a:r>
              <a:rPr lang="en-US" dirty="0" smtClean="0"/>
              <a:t>After all approvals; post that evening.</a:t>
            </a:r>
          </a:p>
          <a:p>
            <a:endParaRPr lang="en-US" dirty="0" smtClean="0"/>
          </a:p>
          <a:p>
            <a:r>
              <a:rPr lang="en-US" dirty="0" smtClean="0"/>
              <a:t>What does the</a:t>
            </a:r>
            <a:r>
              <a:rPr lang="en-US" baseline="0" dirty="0" smtClean="0"/>
              <a:t> system edit process do?</a:t>
            </a:r>
          </a:p>
          <a:p>
            <a:pPr marL="464149" lvl="1" defTabSz="928299"/>
            <a:r>
              <a:rPr lang="en-US" baseline="0" dirty="0" smtClean="0"/>
              <a:t>What are the journal edit statuses? V, N, E, P, U</a:t>
            </a:r>
            <a:endParaRPr lang="en-US" dirty="0" smtClean="0"/>
          </a:p>
          <a:p>
            <a:endParaRPr lang="en-US" baseline="0" dirty="0" smtClean="0"/>
          </a:p>
          <a:p>
            <a:r>
              <a:rPr lang="en-US" baseline="0" dirty="0" smtClean="0"/>
              <a:t>What does budget check do?</a:t>
            </a:r>
          </a:p>
          <a:p>
            <a:pPr lvl="1"/>
            <a:r>
              <a:rPr lang="en-US" baseline="0" dirty="0" smtClean="0"/>
              <a:t>What are the budget edit statuses? V, E, W, </a:t>
            </a:r>
          </a:p>
          <a:p>
            <a:pPr lvl="1"/>
            <a:endParaRPr lang="en-US" baseline="0" dirty="0" smtClean="0"/>
          </a:p>
          <a:p>
            <a:pPr lvl="0"/>
            <a:r>
              <a:rPr lang="en-US" baseline="0" dirty="0" smtClean="0"/>
              <a:t>What drives approvals? What are the possible approval levels? </a:t>
            </a:r>
          </a:p>
          <a:p>
            <a:pPr lvl="1"/>
            <a:r>
              <a:rPr lang="en-US" baseline="0" dirty="0" smtClean="0"/>
              <a:t>Source drives approvals: </a:t>
            </a:r>
          </a:p>
          <a:p>
            <a:pPr lvl="1"/>
            <a:r>
              <a:rPr lang="en-US" baseline="0" dirty="0" smtClean="0"/>
              <a:t>Approval levels: Department, OSR, and Accounting Services</a:t>
            </a:r>
          </a:p>
          <a:p>
            <a:pPr lvl="0"/>
            <a:endParaRPr lang="en-US" baseline="0" dirty="0" smtClean="0"/>
          </a:p>
          <a:p>
            <a:pPr lvl="0"/>
            <a:r>
              <a:rPr lang="en-US" baseline="0" dirty="0" smtClean="0"/>
              <a:t>What does posting do? </a:t>
            </a:r>
          </a:p>
        </p:txBody>
      </p:sp>
      <p:sp>
        <p:nvSpPr>
          <p:cNvPr id="4" name="Slide Number Placeholder 3"/>
          <p:cNvSpPr>
            <a:spLocks noGrp="1"/>
          </p:cNvSpPr>
          <p:nvPr>
            <p:ph type="sldNum" sz="quarter" idx="10"/>
          </p:nvPr>
        </p:nvSpPr>
        <p:spPr/>
        <p:txBody>
          <a:bodyPr/>
          <a:lstStyle/>
          <a:p>
            <a:fld id="{E3BC27BF-E210-4B16-A322-0A92841DA626}" type="slidenum">
              <a:rPr lang="en-US" smtClean="0"/>
              <a:pPr/>
              <a:t>17</a:t>
            </a:fld>
            <a:endParaRPr lang="en-US" dirty="0"/>
          </a:p>
        </p:txBody>
      </p:sp>
    </p:spTree>
    <p:extLst>
      <p:ext uri="{BB962C8B-B14F-4D97-AF65-F5344CB8AC3E}">
        <p14:creationId xmlns:p14="http://schemas.microsoft.com/office/powerpoint/2010/main" val="3288725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300038" y="358775"/>
            <a:ext cx="6372225" cy="4778375"/>
          </a:xfrm>
          <a:ln/>
        </p:spPr>
      </p:sp>
      <p:sp>
        <p:nvSpPr>
          <p:cNvPr id="183299" name="Rectangle 3"/>
          <p:cNvSpPr>
            <a:spLocks noGrp="1" noChangeArrowheads="1"/>
          </p:cNvSpPr>
          <p:nvPr>
            <p:ph type="body" idx="1"/>
          </p:nvPr>
        </p:nvSpPr>
        <p:spPr/>
        <p:txBody>
          <a:bodyPr/>
          <a:lstStyle/>
          <a:p>
            <a:r>
              <a:rPr lang="en-US" b="1" dirty="0" smtClean="0"/>
              <a:t>[</a:t>
            </a:r>
            <a:r>
              <a:rPr lang="en-US" b="1" dirty="0"/>
              <a:t>Developer:</a:t>
            </a:r>
          </a:p>
          <a:p>
            <a:r>
              <a:rPr lang="en-US" dirty="0" smtClean="0"/>
              <a:t>[</a:t>
            </a:r>
            <a:r>
              <a:rPr lang="en-US" dirty="0"/>
              <a:t>Indicate if it is only demonstration or demonstration and exercise. Note: A separate template </a:t>
            </a:r>
            <a:r>
              <a:rPr lang="en-US" dirty="0" smtClean="0"/>
              <a:t>for the Exercise Booklet has </a:t>
            </a:r>
            <a:r>
              <a:rPr lang="en-US" dirty="0"/>
              <a:t>been </a:t>
            </a:r>
            <a:r>
              <a:rPr lang="en-US" dirty="0" smtClean="0"/>
              <a:t>created </a:t>
            </a:r>
            <a:r>
              <a:rPr lang="en-US" dirty="0"/>
              <a:t>for hands-on, scenario-based exercises</a:t>
            </a:r>
            <a:r>
              <a:rPr lang="en-US" dirty="0" smtClean="0"/>
              <a:t>.]</a:t>
            </a:r>
          </a:p>
          <a:p>
            <a:endParaRPr lang="en-US" dirty="0" smtClean="0"/>
          </a:p>
          <a:p>
            <a:r>
              <a:rPr lang="en-US" dirty="0" smtClean="0"/>
              <a:t>Refer to QRC</a:t>
            </a:r>
          </a:p>
          <a:p>
            <a:endParaRPr lang="en-US" dirty="0" smtClean="0"/>
          </a:p>
          <a:p>
            <a:r>
              <a:rPr lang="en-US" dirty="0" smtClean="0"/>
              <a:t>No status hasn’t</a:t>
            </a:r>
            <a:r>
              <a:rPr lang="en-US" baseline="0" dirty="0" smtClean="0"/>
              <a:t> saved; must edit to save.</a:t>
            </a:r>
            <a:endParaRPr lang="en-US" dirty="0"/>
          </a:p>
        </p:txBody>
      </p:sp>
    </p:spTree>
    <p:extLst>
      <p:ext uri="{BB962C8B-B14F-4D97-AF65-F5344CB8AC3E}">
        <p14:creationId xmlns:p14="http://schemas.microsoft.com/office/powerpoint/2010/main" val="3599535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298450" y="358775"/>
            <a:ext cx="6370638" cy="4778375"/>
          </a:xfrm>
          <a:ln/>
        </p:spPr>
      </p:sp>
      <p:sp>
        <p:nvSpPr>
          <p:cNvPr id="183299" name="Rectangle 3"/>
          <p:cNvSpPr>
            <a:spLocks noGrp="1" noChangeArrowheads="1"/>
          </p:cNvSpPr>
          <p:nvPr>
            <p:ph type="body" idx="1"/>
          </p:nvPr>
        </p:nvSpPr>
        <p:spPr/>
        <p:txBody>
          <a:bodyPr/>
          <a:lstStyle/>
          <a:p>
            <a:r>
              <a:rPr lang="en-US" b="1" dirty="0" smtClean="0"/>
              <a:t>[</a:t>
            </a:r>
            <a:r>
              <a:rPr lang="en-US" b="1" dirty="0"/>
              <a:t>Developer:</a:t>
            </a:r>
          </a:p>
          <a:p>
            <a:r>
              <a:rPr lang="en-US" dirty="0" smtClean="0"/>
              <a:t>[</a:t>
            </a:r>
            <a:r>
              <a:rPr lang="en-US" dirty="0"/>
              <a:t>Indicate if it is only demonstration or demonstration and exercise. Note: A separate template </a:t>
            </a:r>
            <a:r>
              <a:rPr lang="en-US" dirty="0" smtClean="0"/>
              <a:t>for the Exercise Booklet has </a:t>
            </a:r>
            <a:r>
              <a:rPr lang="en-US" dirty="0"/>
              <a:t>been created for hands-on, scenario-based exercises</a:t>
            </a:r>
            <a:r>
              <a:rPr lang="en-US" dirty="0" smtClean="0"/>
              <a:t>.]</a:t>
            </a:r>
          </a:p>
          <a:p>
            <a:endParaRPr lang="en-US" dirty="0" smtClean="0"/>
          </a:p>
          <a:p>
            <a:r>
              <a:rPr lang="en-US" dirty="0" smtClean="0"/>
              <a:t>Switch to system</a:t>
            </a:r>
            <a:r>
              <a:rPr lang="en-US" baseline="0" dirty="0" smtClean="0"/>
              <a:t> – do the demo</a:t>
            </a:r>
          </a:p>
          <a:p>
            <a:endParaRPr lang="en-US" baseline="0" dirty="0" smtClean="0"/>
          </a:p>
          <a:p>
            <a:r>
              <a:rPr lang="en-US" baseline="0" dirty="0" smtClean="0"/>
              <a:t>Log in with </a:t>
            </a:r>
            <a:r>
              <a:rPr lang="en-US" baseline="0" dirty="0" err="1" smtClean="0"/>
              <a:t>onyen</a:t>
            </a:r>
            <a:r>
              <a:rPr lang="en-US" baseline="0" dirty="0" smtClean="0"/>
              <a:t>                                         REMIND students to log in with assigned student IDs. </a:t>
            </a:r>
          </a:p>
          <a:p>
            <a:endParaRPr lang="en-US" baseline="0" dirty="0" smtClean="0"/>
          </a:p>
          <a:p>
            <a:r>
              <a:rPr lang="en-US" baseline="0" dirty="0" smtClean="0"/>
              <a:t>Student ID’s – start with 01 or 25?</a:t>
            </a:r>
          </a:p>
          <a:p>
            <a:endParaRPr lang="en-US" baseline="0" dirty="0" smtClean="0"/>
          </a:p>
          <a:p>
            <a:r>
              <a:rPr lang="en-US" baseline="0" dirty="0" err="1" smtClean="0"/>
              <a:t>Pg</a:t>
            </a:r>
            <a:r>
              <a:rPr lang="en-US" baseline="0" dirty="0" smtClean="0"/>
              <a:t> 4 of manual:  Main – Finance – UNC Campus – Campus Journal; -- Campus Journal Entry</a:t>
            </a:r>
          </a:p>
          <a:p>
            <a:endParaRPr lang="en-US" baseline="0" dirty="0" smtClean="0"/>
          </a:p>
          <a:p>
            <a:r>
              <a:rPr lang="en-US" baseline="0" dirty="0" smtClean="0"/>
              <a:t>Journal edit process checks </a:t>
            </a:r>
            <a:r>
              <a:rPr lang="en-US" baseline="0" dirty="0" err="1" smtClean="0"/>
              <a:t>chartfield</a:t>
            </a:r>
            <a:r>
              <a:rPr lang="en-US" baseline="0" dirty="0" smtClean="0"/>
              <a:t> and budget.                   BILLING ATTACHMENT FORM,  including an ATTACHMENT,   VALID BILLING ACCOUNT PAIRINGS</a:t>
            </a:r>
          </a:p>
          <a:p>
            <a:endParaRPr lang="en-US" baseline="0" dirty="0" smtClean="0"/>
          </a:p>
          <a:p>
            <a:r>
              <a:rPr lang="en-US" baseline="0" dirty="0" smtClean="0"/>
              <a:t>What do you think lines 3 and 4 are?  Balancing the cash moving between the accounts.  </a:t>
            </a:r>
          </a:p>
          <a:p>
            <a:r>
              <a:rPr lang="en-US" baseline="0" dirty="0" smtClean="0"/>
              <a:t>No </a:t>
            </a:r>
            <a:r>
              <a:rPr lang="en-US" baseline="0" dirty="0" err="1" smtClean="0"/>
              <a:t>adhoc</a:t>
            </a:r>
            <a:r>
              <a:rPr lang="en-US" baseline="0" dirty="0" smtClean="0"/>
              <a:t> approvers on fly. </a:t>
            </a:r>
          </a:p>
          <a:p>
            <a:endParaRPr lang="en-US" baseline="0" dirty="0" smtClean="0"/>
          </a:p>
          <a:p>
            <a:r>
              <a:rPr lang="en-US" baseline="0" dirty="0" smtClean="0"/>
              <a:t>Find approvers.     GO OVER ANSWERS WHEN students are done.</a:t>
            </a:r>
          </a:p>
          <a:p>
            <a:endParaRPr lang="en-US" baseline="0" dirty="0" smtClean="0"/>
          </a:p>
          <a:p>
            <a:endParaRPr lang="en-US" baseline="0" dirty="0" smtClean="0"/>
          </a:p>
          <a:p>
            <a:endParaRPr lang="en-US" dirty="0"/>
          </a:p>
        </p:txBody>
      </p:sp>
    </p:spTree>
    <p:extLst>
      <p:ext uri="{BB962C8B-B14F-4D97-AF65-F5344CB8AC3E}">
        <p14:creationId xmlns:p14="http://schemas.microsoft.com/office/powerpoint/2010/main" val="202102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301625" y="358775"/>
            <a:ext cx="6370638" cy="4778375"/>
          </a:xfrm>
          <a:ln/>
        </p:spPr>
      </p:sp>
      <p:sp>
        <p:nvSpPr>
          <p:cNvPr id="18329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5900634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xfrm>
            <a:off x="298450" y="360363"/>
            <a:ext cx="6370638" cy="4776787"/>
          </a:xfrm>
          <a:ln/>
        </p:spPr>
      </p:sp>
      <p:sp>
        <p:nvSpPr>
          <p:cNvPr id="193539" name="Rectangle 3"/>
          <p:cNvSpPr>
            <a:spLocks noGrp="1" noChangeArrowheads="1"/>
          </p:cNvSpPr>
          <p:nvPr>
            <p:ph type="body" idx="1"/>
          </p:nvPr>
        </p:nvSpPr>
        <p:spPr/>
        <p:txBody>
          <a:bodyPr/>
          <a:lstStyle/>
          <a:p>
            <a:r>
              <a:rPr lang="en-US" b="1" dirty="0" smtClean="0"/>
              <a:t>[Developer: </a:t>
            </a:r>
            <a:r>
              <a:rPr lang="en-US" dirty="0" smtClean="0"/>
              <a:t>This slide outlines the content of the course on a high level. Typically speaking, the course content can be broken down by listing the Units to be covered in the class.</a:t>
            </a:r>
          </a:p>
          <a:p>
            <a:r>
              <a:rPr lang="en-US" dirty="0" smtClean="0"/>
              <a:t>Please don’t actually number the Units. Here the Units have numbers to distinguish them from each other.</a:t>
            </a:r>
          </a:p>
          <a:p>
            <a:r>
              <a:rPr lang="en-US" dirty="0" smtClean="0"/>
              <a:t>Bold and make blue the agenda</a:t>
            </a:r>
            <a:r>
              <a:rPr lang="en-US" baseline="0" dirty="0" smtClean="0"/>
              <a:t> item </a:t>
            </a:r>
            <a:r>
              <a:rPr lang="en-US" dirty="0" smtClean="0"/>
              <a:t>that</a:t>
            </a:r>
            <a:r>
              <a:rPr lang="en-US" baseline="0" dirty="0" smtClean="0"/>
              <a:t> is to be addressed next]</a:t>
            </a:r>
            <a:endParaRPr lang="en-US" dirty="0" smtClean="0"/>
          </a:p>
          <a:p>
            <a:endParaRPr lang="en-US" dirty="0" smtClean="0"/>
          </a:p>
          <a:p>
            <a:r>
              <a:rPr lang="en-US" dirty="0" smtClean="0"/>
              <a:t>Now talk about</a:t>
            </a:r>
            <a:r>
              <a:rPr lang="en-US" baseline="0" dirty="0" smtClean="0"/>
              <a:t> correcting journals.</a:t>
            </a:r>
            <a:endParaRPr lang="en-US" dirty="0"/>
          </a:p>
        </p:txBody>
      </p:sp>
    </p:spTree>
    <p:extLst>
      <p:ext uri="{BB962C8B-B14F-4D97-AF65-F5344CB8AC3E}">
        <p14:creationId xmlns:p14="http://schemas.microsoft.com/office/powerpoint/2010/main" val="1645710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Rot="1" noChangeAspect="1" noChangeArrowheads="1" noTextEdit="1"/>
          </p:cNvSpPr>
          <p:nvPr>
            <p:ph type="sldImg"/>
          </p:nvPr>
        </p:nvSpPr>
        <p:spPr>
          <a:xfrm>
            <a:off x="298450" y="358775"/>
            <a:ext cx="6370638" cy="4778375"/>
          </a:xfrm>
          <a:ln/>
        </p:spPr>
      </p:sp>
      <p:sp>
        <p:nvSpPr>
          <p:cNvPr id="80901" name="Rectangle 5"/>
          <p:cNvSpPr>
            <a:spLocks noGrp="1" noChangeArrowheads="1"/>
          </p:cNvSpPr>
          <p:nvPr>
            <p:ph type="body" idx="1"/>
          </p:nvPr>
        </p:nvSpPr>
        <p:spPr/>
        <p:txBody>
          <a:bodyPr/>
          <a:lstStyle/>
          <a:p>
            <a:r>
              <a:rPr lang="en-US" b="1" dirty="0" smtClean="0"/>
              <a:t>[Developer:</a:t>
            </a:r>
          </a:p>
          <a:p>
            <a:r>
              <a:rPr lang="en-US" dirty="0" smtClean="0"/>
              <a:t>[Remember</a:t>
            </a:r>
            <a:r>
              <a:rPr lang="en-US" baseline="0" dirty="0" smtClean="0"/>
              <a:t> any useful information should live in the Task and Section deliverables. Thus, there shouldn’t be a there is a large duplication of information between the </a:t>
            </a:r>
            <a:r>
              <a:rPr lang="en-US" baseline="0" dirty="0" err="1" smtClean="0"/>
              <a:t>Powerpoint</a:t>
            </a:r>
            <a:r>
              <a:rPr lang="en-US" baseline="0" dirty="0" smtClean="0"/>
              <a:t> and the printed classroom materials. The instructor can direct the learners to follow printed material in class as points are addressed and take notes if desired.]</a:t>
            </a:r>
            <a:endParaRPr lang="en-US" dirty="0" smtClean="0"/>
          </a:p>
          <a:p>
            <a:r>
              <a:rPr lang="en-US" dirty="0" smtClean="0"/>
              <a:t>[If content extends over multiple slides repeat slide title and put “(cont.)” after title]</a:t>
            </a:r>
          </a:p>
          <a:p>
            <a:endParaRPr lang="en-US" dirty="0" smtClean="0"/>
          </a:p>
          <a:p>
            <a:r>
              <a:rPr lang="en-US" dirty="0" smtClean="0"/>
              <a:t>2 types</a:t>
            </a:r>
          </a:p>
          <a:p>
            <a:r>
              <a:rPr lang="en-US" dirty="0" smtClean="0"/>
              <a:t>Get</a:t>
            </a:r>
            <a:r>
              <a:rPr lang="en-US" baseline="0" dirty="0" smtClean="0"/>
              <a:t> notes from original list.</a:t>
            </a:r>
          </a:p>
          <a:p>
            <a:r>
              <a:rPr lang="en-US" baseline="0" dirty="0" smtClean="0"/>
              <a:t>Both create a new journal ID</a:t>
            </a:r>
          </a:p>
          <a:p>
            <a:r>
              <a:rPr lang="en-US" baseline="0" dirty="0" smtClean="0"/>
              <a:t>Same steps as though it was an original ID</a:t>
            </a:r>
          </a:p>
          <a:p>
            <a:r>
              <a:rPr lang="en-US" baseline="0" dirty="0" smtClean="0"/>
              <a:t>Balanced lines, budget period, valid CF, combo edit</a:t>
            </a:r>
            <a:endParaRPr lang="en-US" dirty="0"/>
          </a:p>
        </p:txBody>
      </p:sp>
    </p:spTree>
    <p:extLst>
      <p:ext uri="{BB962C8B-B14F-4D97-AF65-F5344CB8AC3E}">
        <p14:creationId xmlns:p14="http://schemas.microsoft.com/office/powerpoint/2010/main" val="35276686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Rot="1" noChangeAspect="1" noChangeArrowheads="1" noTextEdit="1"/>
          </p:cNvSpPr>
          <p:nvPr>
            <p:ph type="sldImg"/>
          </p:nvPr>
        </p:nvSpPr>
        <p:spPr>
          <a:xfrm>
            <a:off x="298450" y="358775"/>
            <a:ext cx="6370638" cy="4778375"/>
          </a:xfrm>
          <a:ln/>
        </p:spPr>
      </p:sp>
      <p:sp>
        <p:nvSpPr>
          <p:cNvPr id="80901" name="Rectangle 5"/>
          <p:cNvSpPr>
            <a:spLocks noGrp="1" noChangeArrowheads="1"/>
          </p:cNvSpPr>
          <p:nvPr>
            <p:ph type="body" idx="1"/>
          </p:nvPr>
        </p:nvSpPr>
        <p:spPr/>
        <p:txBody>
          <a:bodyPr/>
          <a:lstStyle/>
          <a:p>
            <a:r>
              <a:rPr lang="en-US" b="1" dirty="0" smtClean="0"/>
              <a:t>[Developer:</a:t>
            </a:r>
          </a:p>
          <a:p>
            <a:r>
              <a:rPr lang="en-US" dirty="0" smtClean="0"/>
              <a:t>[Remember</a:t>
            </a:r>
            <a:r>
              <a:rPr lang="en-US" baseline="0" dirty="0" smtClean="0"/>
              <a:t> any useful information should live in the Task and Section deliverables. Thus, there shouldn’t be a there is a large duplication of information between the </a:t>
            </a:r>
            <a:r>
              <a:rPr lang="en-US" baseline="0" dirty="0" err="1" smtClean="0"/>
              <a:t>Powerpoint</a:t>
            </a:r>
            <a:r>
              <a:rPr lang="en-US" baseline="0" dirty="0" smtClean="0"/>
              <a:t> and the printed classroom materials. The instructor can direct the learners to follow printed material in class as points are addressed and take notes if desired.]</a:t>
            </a:r>
            <a:endParaRPr lang="en-US" dirty="0" smtClean="0"/>
          </a:p>
          <a:p>
            <a:r>
              <a:rPr lang="en-US" dirty="0" smtClean="0"/>
              <a:t>[If content extends over multiple slides repeat slide title and put “(cont.)” after title]</a:t>
            </a:r>
          </a:p>
          <a:p>
            <a:endParaRPr lang="en-US" dirty="0" smtClean="0"/>
          </a:p>
          <a:p>
            <a:r>
              <a:rPr lang="en-US" dirty="0" smtClean="0"/>
              <a:t>Considering multiple lines; will not be by October 1.</a:t>
            </a:r>
          </a:p>
          <a:p>
            <a:endParaRPr lang="en-US" dirty="0" smtClean="0"/>
          </a:p>
          <a:p>
            <a:r>
              <a:rPr lang="en-US" dirty="0" smtClean="0"/>
              <a:t>Correcting the entire line –</a:t>
            </a:r>
            <a:r>
              <a:rPr lang="en-US" baseline="0" dirty="0" smtClean="0"/>
              <a:t> not a partial.</a:t>
            </a:r>
            <a:endParaRPr lang="en-US" dirty="0" smtClean="0"/>
          </a:p>
          <a:p>
            <a:endParaRPr lang="en-US" dirty="0" smtClean="0"/>
          </a:p>
          <a:p>
            <a:r>
              <a:rPr lang="en-US" dirty="0" smtClean="0"/>
              <a:t>Essentially the</a:t>
            </a:r>
            <a:r>
              <a:rPr lang="en-US" baseline="0" dirty="0" smtClean="0"/>
              <a:t> new journal overwrites the old journal/voucher and cannot be corrected again.  If another correction is needed you correct the 2</a:t>
            </a:r>
            <a:r>
              <a:rPr lang="en-US" baseline="30000" dirty="0" smtClean="0"/>
              <a:t>nd</a:t>
            </a:r>
            <a:r>
              <a:rPr lang="en-US" baseline="0" dirty="0" smtClean="0"/>
              <a:t> journal.</a:t>
            </a:r>
            <a:endParaRPr lang="en-US" dirty="0" smtClean="0"/>
          </a:p>
          <a:p>
            <a:endParaRPr lang="en-US" dirty="0"/>
          </a:p>
        </p:txBody>
      </p:sp>
    </p:spTree>
    <p:extLst>
      <p:ext uri="{BB962C8B-B14F-4D97-AF65-F5344CB8AC3E}">
        <p14:creationId xmlns:p14="http://schemas.microsoft.com/office/powerpoint/2010/main" val="1593468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298450" y="358775"/>
            <a:ext cx="6370638" cy="4778375"/>
          </a:xfrm>
          <a:ln/>
        </p:spPr>
      </p:sp>
      <p:sp>
        <p:nvSpPr>
          <p:cNvPr id="183299" name="Rectangle 3"/>
          <p:cNvSpPr>
            <a:spLocks noGrp="1" noChangeArrowheads="1"/>
          </p:cNvSpPr>
          <p:nvPr>
            <p:ph type="body" idx="1"/>
          </p:nvPr>
        </p:nvSpPr>
        <p:spPr/>
        <p:txBody>
          <a:bodyPr/>
          <a:lstStyle/>
          <a:p>
            <a:r>
              <a:rPr lang="en-US" b="1" dirty="0" smtClean="0"/>
              <a:t>[</a:t>
            </a:r>
            <a:r>
              <a:rPr lang="en-US" b="1" dirty="0"/>
              <a:t>Developer:</a:t>
            </a:r>
          </a:p>
          <a:p>
            <a:r>
              <a:rPr lang="en-US" dirty="0" smtClean="0"/>
              <a:t>[</a:t>
            </a:r>
            <a:r>
              <a:rPr lang="en-US" dirty="0"/>
              <a:t>Indicate if it is only demonstration or demonstration and exercise. Note: A separate template </a:t>
            </a:r>
            <a:r>
              <a:rPr lang="en-US" dirty="0" smtClean="0"/>
              <a:t>for the Exercise Booklet has </a:t>
            </a:r>
            <a:r>
              <a:rPr lang="en-US" dirty="0"/>
              <a:t>been </a:t>
            </a:r>
            <a:r>
              <a:rPr lang="en-US" dirty="0" smtClean="0"/>
              <a:t>created </a:t>
            </a:r>
            <a:r>
              <a:rPr lang="en-US" dirty="0"/>
              <a:t>for hands-on, scenario-based exercises</a:t>
            </a:r>
            <a:r>
              <a:rPr lang="en-US" dirty="0" smtClean="0"/>
              <a:t>.]</a:t>
            </a:r>
          </a:p>
          <a:p>
            <a:endParaRPr lang="en-US" dirty="0" smtClean="0"/>
          </a:p>
          <a:p>
            <a:r>
              <a:rPr lang="en-US" dirty="0" err="1" smtClean="0"/>
              <a:t>Pg</a:t>
            </a:r>
            <a:r>
              <a:rPr lang="en-US" dirty="0" smtClean="0"/>
              <a:t> 11 in manual.</a:t>
            </a:r>
          </a:p>
          <a:p>
            <a:endParaRPr lang="en-US" dirty="0" smtClean="0"/>
          </a:p>
          <a:p>
            <a:r>
              <a:rPr lang="en-US" dirty="0" smtClean="0"/>
              <a:t>Find</a:t>
            </a:r>
            <a:r>
              <a:rPr lang="en-US" baseline="0" dirty="0" smtClean="0"/>
              <a:t> journals to correct.  Cinnamon will give me a list.</a:t>
            </a:r>
          </a:p>
          <a:p>
            <a:endParaRPr lang="en-US" baseline="0" dirty="0" smtClean="0"/>
          </a:p>
          <a:p>
            <a:r>
              <a:rPr lang="en-US" dirty="0" smtClean="0"/>
              <a:t>Search by journal ID.  </a:t>
            </a:r>
          </a:p>
          <a:p>
            <a:endParaRPr lang="en-US" dirty="0" smtClean="0"/>
          </a:p>
          <a:p>
            <a:r>
              <a:rPr lang="en-US" dirty="0" smtClean="0"/>
              <a:t>Point</a:t>
            </a:r>
            <a:r>
              <a:rPr lang="en-US" baseline="0" dirty="0" smtClean="0"/>
              <a:t> out document sequence date and number.  Make sure you understand this.  </a:t>
            </a:r>
          </a:p>
          <a:p>
            <a:endParaRPr lang="en-US" baseline="0" dirty="0" smtClean="0"/>
          </a:p>
          <a:p>
            <a:r>
              <a:rPr lang="en-US" baseline="0" dirty="0" smtClean="0"/>
              <a:t>Reallocated the entire amount.  Can keep some on old field but must be full amount.  DEMONSTRATE HOW TO SEARCH FOR A VOUCHER TO CORRECT</a:t>
            </a:r>
            <a:endParaRPr lang="en-US" dirty="0"/>
          </a:p>
        </p:txBody>
      </p:sp>
    </p:spTree>
    <p:extLst>
      <p:ext uri="{BB962C8B-B14F-4D97-AF65-F5344CB8AC3E}">
        <p14:creationId xmlns:p14="http://schemas.microsoft.com/office/powerpoint/2010/main" val="26921263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xfrm>
            <a:off x="298450" y="360363"/>
            <a:ext cx="6370638" cy="4776787"/>
          </a:xfrm>
          <a:ln/>
        </p:spPr>
      </p:sp>
      <p:sp>
        <p:nvSpPr>
          <p:cNvPr id="193539" name="Rectangle 3"/>
          <p:cNvSpPr>
            <a:spLocks noGrp="1" noChangeArrowheads="1"/>
          </p:cNvSpPr>
          <p:nvPr>
            <p:ph type="body" idx="1"/>
          </p:nvPr>
        </p:nvSpPr>
        <p:spPr/>
        <p:txBody>
          <a:bodyPr/>
          <a:lstStyle/>
          <a:p>
            <a:r>
              <a:rPr lang="en-US" b="1" dirty="0" smtClean="0"/>
              <a:t>[Developer: </a:t>
            </a:r>
            <a:r>
              <a:rPr lang="en-US" dirty="0" smtClean="0"/>
              <a:t>This slide outlines the content of the course on a high level. Typically speaking, the course content can be broken down by listing the Units to be covered in the class.</a:t>
            </a:r>
          </a:p>
          <a:p>
            <a:r>
              <a:rPr lang="en-US" dirty="0" smtClean="0"/>
              <a:t>Please don’t actually number the Units. Here the Units have numbers to distinguish them from each other.</a:t>
            </a:r>
          </a:p>
          <a:p>
            <a:r>
              <a:rPr lang="en-US" dirty="0" smtClean="0"/>
              <a:t>Bold and make blue the agenda</a:t>
            </a:r>
            <a:r>
              <a:rPr lang="en-US" baseline="0" dirty="0" smtClean="0"/>
              <a:t> item </a:t>
            </a:r>
            <a:r>
              <a:rPr lang="en-US" dirty="0" smtClean="0"/>
              <a:t>that</a:t>
            </a:r>
            <a:r>
              <a:rPr lang="en-US" baseline="0" dirty="0" smtClean="0"/>
              <a:t> is to be addressed next]</a:t>
            </a:r>
            <a:endParaRPr lang="en-US" dirty="0" smtClean="0"/>
          </a:p>
          <a:p>
            <a:endParaRPr lang="en-US" dirty="0"/>
          </a:p>
        </p:txBody>
      </p:sp>
    </p:spTree>
    <p:extLst>
      <p:ext uri="{BB962C8B-B14F-4D97-AF65-F5344CB8AC3E}">
        <p14:creationId xmlns:p14="http://schemas.microsoft.com/office/powerpoint/2010/main" val="7115249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300038" y="358775"/>
            <a:ext cx="6370637" cy="4778375"/>
          </a:xfrm>
          <a:ln/>
        </p:spPr>
      </p:sp>
      <p:sp>
        <p:nvSpPr>
          <p:cNvPr id="183299" name="Rectangle 3"/>
          <p:cNvSpPr>
            <a:spLocks noGrp="1" noChangeArrowheads="1"/>
          </p:cNvSpPr>
          <p:nvPr>
            <p:ph type="body" idx="1"/>
          </p:nvPr>
        </p:nvSpPr>
        <p:spPr/>
        <p:txBody>
          <a:bodyPr/>
          <a:lstStyle/>
          <a:p>
            <a:r>
              <a:rPr lang="en-US" b="1" dirty="0" smtClean="0"/>
              <a:t>[</a:t>
            </a:r>
            <a:r>
              <a:rPr lang="en-US" b="1" dirty="0"/>
              <a:t>Developer:</a:t>
            </a:r>
          </a:p>
          <a:p>
            <a:r>
              <a:rPr lang="en-US" dirty="0" smtClean="0"/>
              <a:t>[</a:t>
            </a:r>
            <a:r>
              <a:rPr lang="en-US" dirty="0"/>
              <a:t>Indicate if it is only demonstration or demonstration and exercise. Note: A separate template </a:t>
            </a:r>
            <a:r>
              <a:rPr lang="en-US" dirty="0" smtClean="0"/>
              <a:t>for the Exercise Booklet has </a:t>
            </a:r>
            <a:r>
              <a:rPr lang="en-US" dirty="0"/>
              <a:t>been </a:t>
            </a:r>
            <a:r>
              <a:rPr lang="en-US" dirty="0" smtClean="0"/>
              <a:t>created </a:t>
            </a:r>
            <a:r>
              <a:rPr lang="en-US" dirty="0"/>
              <a:t>for hands-on, scenario-based exercises</a:t>
            </a:r>
            <a:r>
              <a:rPr lang="en-US" dirty="0" smtClean="0"/>
              <a:t>.]</a:t>
            </a:r>
          </a:p>
          <a:p>
            <a:endParaRPr lang="en-US" dirty="0" smtClean="0"/>
          </a:p>
          <a:p>
            <a:r>
              <a:rPr lang="en-US" dirty="0" smtClean="0"/>
              <a:t>Only Larry Johnson would</a:t>
            </a:r>
            <a:r>
              <a:rPr lang="en-US" baseline="0" dirty="0" smtClean="0"/>
              <a:t> charge or do journals on CHASF.  Per our Board policies, we don’t charge to our Foundation anything other than Foundation operating expenses.  Don’t have the staff to have appropriate internal controls so all expenditures go through the University.</a:t>
            </a:r>
            <a:endParaRPr lang="en-US" dirty="0"/>
          </a:p>
        </p:txBody>
      </p:sp>
    </p:spTree>
    <p:extLst>
      <p:ext uri="{BB962C8B-B14F-4D97-AF65-F5344CB8AC3E}">
        <p14:creationId xmlns:p14="http://schemas.microsoft.com/office/powerpoint/2010/main" val="9652215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298450" y="358775"/>
            <a:ext cx="6370638" cy="4778375"/>
          </a:xfrm>
          <a:ln/>
        </p:spPr>
      </p:sp>
      <p:sp>
        <p:nvSpPr>
          <p:cNvPr id="183299" name="Rectangle 3"/>
          <p:cNvSpPr>
            <a:spLocks noGrp="1" noChangeArrowheads="1"/>
          </p:cNvSpPr>
          <p:nvPr>
            <p:ph type="body" idx="1"/>
          </p:nvPr>
        </p:nvSpPr>
        <p:spPr/>
        <p:txBody>
          <a:bodyPr/>
          <a:lstStyle/>
          <a:p>
            <a:r>
              <a:rPr lang="en-US" b="1" dirty="0" smtClean="0"/>
              <a:t>[</a:t>
            </a:r>
            <a:r>
              <a:rPr lang="en-US" b="1" dirty="0"/>
              <a:t>Developer:</a:t>
            </a:r>
          </a:p>
          <a:p>
            <a:r>
              <a:rPr lang="en-US" dirty="0" smtClean="0"/>
              <a:t>[</a:t>
            </a:r>
            <a:r>
              <a:rPr lang="en-US" dirty="0"/>
              <a:t>Indicate if it is only demonstration or demonstration and exercise. Note: A separate template </a:t>
            </a:r>
            <a:r>
              <a:rPr lang="en-US" dirty="0" smtClean="0"/>
              <a:t>for the Exercise Booklet has </a:t>
            </a:r>
            <a:r>
              <a:rPr lang="en-US" dirty="0"/>
              <a:t>been created for hands-on, scenario-based exercises</a:t>
            </a:r>
            <a:r>
              <a:rPr lang="en-US" dirty="0" smtClean="0"/>
              <a:t>.]</a:t>
            </a:r>
          </a:p>
          <a:p>
            <a:endParaRPr lang="en-US" dirty="0" smtClean="0"/>
          </a:p>
          <a:p>
            <a:r>
              <a:rPr lang="en-US" dirty="0" smtClean="0"/>
              <a:t>Skip</a:t>
            </a:r>
          </a:p>
          <a:p>
            <a:endParaRPr lang="en-US" dirty="0"/>
          </a:p>
        </p:txBody>
      </p:sp>
    </p:spTree>
    <p:extLst>
      <p:ext uri="{BB962C8B-B14F-4D97-AF65-F5344CB8AC3E}">
        <p14:creationId xmlns:p14="http://schemas.microsoft.com/office/powerpoint/2010/main" val="39722835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xfrm>
            <a:off x="298450" y="360363"/>
            <a:ext cx="6370638" cy="4776787"/>
          </a:xfrm>
          <a:ln/>
        </p:spPr>
      </p:sp>
      <p:sp>
        <p:nvSpPr>
          <p:cNvPr id="193539" name="Rectangle 3"/>
          <p:cNvSpPr>
            <a:spLocks noGrp="1" noChangeArrowheads="1"/>
          </p:cNvSpPr>
          <p:nvPr>
            <p:ph type="body" idx="1"/>
          </p:nvPr>
        </p:nvSpPr>
        <p:spPr/>
        <p:txBody>
          <a:bodyPr/>
          <a:lstStyle/>
          <a:p>
            <a:r>
              <a:rPr lang="en-US" b="1" dirty="0" smtClean="0"/>
              <a:t>[Developer: </a:t>
            </a:r>
            <a:r>
              <a:rPr lang="en-US" dirty="0" smtClean="0"/>
              <a:t>This slide outlines the content of the course on a high level. Typically speaking, the course content can be broken down by listing the Units to be covered in the class.</a:t>
            </a:r>
          </a:p>
          <a:p>
            <a:r>
              <a:rPr lang="en-US" dirty="0" smtClean="0"/>
              <a:t>Please don’t actually number the Units. Here the Units have numbers to distinguish them from each other.</a:t>
            </a:r>
          </a:p>
          <a:p>
            <a:r>
              <a:rPr lang="en-US" dirty="0" smtClean="0"/>
              <a:t>Bold and make blue the agenda</a:t>
            </a:r>
            <a:r>
              <a:rPr lang="en-US" baseline="0" dirty="0" smtClean="0"/>
              <a:t> item </a:t>
            </a:r>
            <a:r>
              <a:rPr lang="en-US" dirty="0" smtClean="0"/>
              <a:t>that</a:t>
            </a:r>
            <a:r>
              <a:rPr lang="en-US" baseline="0" dirty="0" smtClean="0"/>
              <a:t> is to be addressed next]</a:t>
            </a:r>
            <a:endParaRPr lang="en-US" dirty="0" smtClean="0"/>
          </a:p>
          <a:p>
            <a:endParaRPr lang="en-US" dirty="0" smtClean="0"/>
          </a:p>
          <a:p>
            <a:endParaRPr lang="en-US" dirty="0"/>
          </a:p>
        </p:txBody>
      </p:sp>
    </p:spTree>
    <p:extLst>
      <p:ext uri="{BB962C8B-B14F-4D97-AF65-F5344CB8AC3E}">
        <p14:creationId xmlns:p14="http://schemas.microsoft.com/office/powerpoint/2010/main" val="40844775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300038" y="358775"/>
            <a:ext cx="6370637" cy="4778375"/>
          </a:xfrm>
          <a:ln/>
        </p:spPr>
      </p:sp>
      <p:sp>
        <p:nvSpPr>
          <p:cNvPr id="183299" name="Rectangle 3"/>
          <p:cNvSpPr>
            <a:spLocks noGrp="1" noChangeArrowheads="1"/>
          </p:cNvSpPr>
          <p:nvPr>
            <p:ph type="body" idx="1"/>
          </p:nvPr>
        </p:nvSpPr>
        <p:spPr/>
        <p:txBody>
          <a:bodyPr/>
          <a:lstStyle/>
          <a:p>
            <a:r>
              <a:rPr lang="en-US" b="1" dirty="0" smtClean="0"/>
              <a:t>[</a:t>
            </a:r>
            <a:r>
              <a:rPr lang="en-US" b="1" dirty="0"/>
              <a:t>Developer:</a:t>
            </a:r>
          </a:p>
          <a:p>
            <a:r>
              <a:rPr lang="en-US" dirty="0" smtClean="0"/>
              <a:t>[</a:t>
            </a:r>
            <a:r>
              <a:rPr lang="en-US" dirty="0"/>
              <a:t>Indicate if it is only demonstration or demonstration and exercise. Note: A separate template </a:t>
            </a:r>
            <a:r>
              <a:rPr lang="en-US" dirty="0" smtClean="0"/>
              <a:t>for the Exercise Booklet has </a:t>
            </a:r>
            <a:r>
              <a:rPr lang="en-US" dirty="0"/>
              <a:t>been </a:t>
            </a:r>
            <a:r>
              <a:rPr lang="en-US" dirty="0" smtClean="0"/>
              <a:t>created </a:t>
            </a:r>
            <a:r>
              <a:rPr lang="en-US" dirty="0"/>
              <a:t>for hands-on, scenario-based exercises</a:t>
            </a:r>
            <a:r>
              <a:rPr lang="en-US" dirty="0" smtClean="0"/>
              <a:t>.]</a:t>
            </a:r>
          </a:p>
          <a:p>
            <a:endParaRPr lang="en-US" dirty="0" smtClean="0"/>
          </a:p>
          <a:p>
            <a:r>
              <a:rPr lang="en-US" dirty="0" smtClean="0"/>
              <a:t>Once you make a change – must</a:t>
            </a:r>
            <a:r>
              <a:rPr lang="en-US" baseline="0" dirty="0" smtClean="0"/>
              <a:t> edit again.</a:t>
            </a:r>
          </a:p>
          <a:p>
            <a:endParaRPr lang="en-US" baseline="0" dirty="0" smtClean="0"/>
          </a:p>
          <a:p>
            <a:endParaRPr lang="en-US" dirty="0"/>
          </a:p>
        </p:txBody>
      </p:sp>
    </p:spTree>
    <p:extLst>
      <p:ext uri="{BB962C8B-B14F-4D97-AF65-F5344CB8AC3E}">
        <p14:creationId xmlns:p14="http://schemas.microsoft.com/office/powerpoint/2010/main" val="32434864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298450" y="358775"/>
            <a:ext cx="6370638" cy="4778375"/>
          </a:xfrm>
          <a:ln/>
        </p:spPr>
      </p:sp>
      <p:sp>
        <p:nvSpPr>
          <p:cNvPr id="183299" name="Rectangle 3"/>
          <p:cNvSpPr>
            <a:spLocks noGrp="1" noChangeArrowheads="1"/>
          </p:cNvSpPr>
          <p:nvPr>
            <p:ph type="body" idx="1"/>
          </p:nvPr>
        </p:nvSpPr>
        <p:spPr/>
        <p:txBody>
          <a:bodyPr/>
          <a:lstStyle/>
          <a:p>
            <a:r>
              <a:rPr lang="en-US" b="1" dirty="0" smtClean="0"/>
              <a:t>[</a:t>
            </a:r>
            <a:r>
              <a:rPr lang="en-US" b="1" dirty="0"/>
              <a:t>Developer:</a:t>
            </a:r>
          </a:p>
          <a:p>
            <a:r>
              <a:rPr lang="en-US" dirty="0" smtClean="0"/>
              <a:t>[</a:t>
            </a:r>
            <a:r>
              <a:rPr lang="en-US" dirty="0"/>
              <a:t>Indicate if it is only demonstration or demonstration and exercise. Note: A separate template </a:t>
            </a:r>
            <a:r>
              <a:rPr lang="en-US" dirty="0" smtClean="0"/>
              <a:t>for the Exercise Booklet has </a:t>
            </a:r>
            <a:r>
              <a:rPr lang="en-US" dirty="0"/>
              <a:t>been </a:t>
            </a:r>
            <a:r>
              <a:rPr lang="en-US" dirty="0" smtClean="0"/>
              <a:t>created </a:t>
            </a:r>
            <a:r>
              <a:rPr lang="en-US" dirty="0"/>
              <a:t>for hands-on, scenario-based exercises</a:t>
            </a:r>
            <a:r>
              <a:rPr lang="en-US" dirty="0" smtClean="0"/>
              <a:t>.]</a:t>
            </a:r>
          </a:p>
          <a:p>
            <a:endParaRPr lang="en-US" dirty="0" smtClean="0"/>
          </a:p>
          <a:p>
            <a:r>
              <a:rPr lang="en-US" baseline="0" dirty="0" smtClean="0"/>
              <a:t>Demo – use exercise 1</a:t>
            </a:r>
          </a:p>
          <a:p>
            <a:endParaRPr lang="en-US" baseline="0" dirty="0" smtClean="0"/>
          </a:p>
          <a:p>
            <a:r>
              <a:rPr lang="en-US" baseline="0" dirty="0" smtClean="0"/>
              <a:t>Easy way to look up is to end the journal #; then go to beginning and hold down </a:t>
            </a:r>
            <a:r>
              <a:rPr lang="en-US" baseline="0" smtClean="0"/>
              <a:t>0 until filled.</a:t>
            </a:r>
            <a:endParaRPr lang="en-US" baseline="0" dirty="0" smtClean="0"/>
          </a:p>
          <a:p>
            <a:endParaRPr lang="en-US" baseline="0" dirty="0" smtClean="0"/>
          </a:p>
          <a:p>
            <a:endParaRPr lang="en-US" dirty="0"/>
          </a:p>
        </p:txBody>
      </p:sp>
    </p:spTree>
    <p:extLst>
      <p:ext uri="{BB962C8B-B14F-4D97-AF65-F5344CB8AC3E}">
        <p14:creationId xmlns:p14="http://schemas.microsoft.com/office/powerpoint/2010/main" val="2774139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xfrm>
            <a:off x="300038" y="358775"/>
            <a:ext cx="6370637" cy="4778375"/>
          </a:xfrm>
          <a:ln/>
        </p:spPr>
      </p:sp>
      <p:sp>
        <p:nvSpPr>
          <p:cNvPr id="163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31803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xfrm>
            <a:off x="298450" y="360363"/>
            <a:ext cx="6370638" cy="4776787"/>
          </a:xfrm>
          <a:ln/>
        </p:spPr>
      </p:sp>
      <p:sp>
        <p:nvSpPr>
          <p:cNvPr id="193539" name="Rectangle 3"/>
          <p:cNvSpPr>
            <a:spLocks noGrp="1" noChangeArrowheads="1"/>
          </p:cNvSpPr>
          <p:nvPr>
            <p:ph type="body" idx="1"/>
          </p:nvPr>
        </p:nvSpPr>
        <p:spPr/>
        <p:txBody>
          <a:bodyPr/>
          <a:lstStyle/>
          <a:p>
            <a:r>
              <a:rPr lang="en-US" b="1" dirty="0" smtClean="0"/>
              <a:t>[Developer: </a:t>
            </a:r>
            <a:r>
              <a:rPr lang="en-US" dirty="0" smtClean="0"/>
              <a:t>This slide outlines the content of the course on a high level. Typically speaking, the course content can be broken down by listing the Units to be covered in the class.</a:t>
            </a:r>
          </a:p>
          <a:p>
            <a:r>
              <a:rPr lang="en-US" dirty="0" smtClean="0"/>
              <a:t>Please don’t actually number the Units. Here the Units have numbers to distinguish them from each other.</a:t>
            </a:r>
          </a:p>
          <a:p>
            <a:r>
              <a:rPr lang="en-US" dirty="0" smtClean="0"/>
              <a:t>Bold and make blue the agenda</a:t>
            </a:r>
            <a:r>
              <a:rPr lang="en-US" baseline="0" dirty="0" smtClean="0"/>
              <a:t> item </a:t>
            </a:r>
            <a:r>
              <a:rPr lang="en-US" dirty="0" smtClean="0"/>
              <a:t>that</a:t>
            </a:r>
            <a:r>
              <a:rPr lang="en-US" baseline="0" dirty="0" smtClean="0"/>
              <a:t> is to be addressed next]</a:t>
            </a:r>
          </a:p>
          <a:p>
            <a:endParaRPr lang="en-US" baseline="0" dirty="0" smtClean="0"/>
          </a:p>
          <a:p>
            <a:endParaRPr lang="en-US" dirty="0" smtClean="0"/>
          </a:p>
          <a:p>
            <a:endParaRPr lang="en-US" dirty="0"/>
          </a:p>
        </p:txBody>
      </p:sp>
    </p:spTree>
    <p:extLst>
      <p:ext uri="{BB962C8B-B14F-4D97-AF65-F5344CB8AC3E}">
        <p14:creationId xmlns:p14="http://schemas.microsoft.com/office/powerpoint/2010/main" val="21585687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Rot="1" noChangeAspect="1" noChangeArrowheads="1" noTextEdit="1"/>
          </p:cNvSpPr>
          <p:nvPr>
            <p:ph type="sldImg"/>
          </p:nvPr>
        </p:nvSpPr>
        <p:spPr>
          <a:xfrm>
            <a:off x="300038" y="358775"/>
            <a:ext cx="6370637" cy="4778375"/>
          </a:xfrm>
          <a:ln/>
        </p:spPr>
      </p:sp>
      <p:sp>
        <p:nvSpPr>
          <p:cNvPr id="80901" name="Rectangle 5"/>
          <p:cNvSpPr>
            <a:spLocks noGrp="1" noChangeArrowheads="1"/>
          </p:cNvSpPr>
          <p:nvPr>
            <p:ph type="body" idx="1"/>
          </p:nvPr>
        </p:nvSpPr>
        <p:spPr/>
        <p:txBody>
          <a:bodyPr/>
          <a:lstStyle/>
          <a:p>
            <a:endParaRPr lang="en-US" b="0" dirty="0" smtClean="0"/>
          </a:p>
          <a:p>
            <a:endParaRPr lang="en-US" dirty="0"/>
          </a:p>
        </p:txBody>
      </p:sp>
    </p:spTree>
    <p:extLst>
      <p:ext uri="{BB962C8B-B14F-4D97-AF65-F5344CB8AC3E}">
        <p14:creationId xmlns:p14="http://schemas.microsoft.com/office/powerpoint/2010/main" val="30874025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300038" y="358775"/>
            <a:ext cx="6370637" cy="4778375"/>
          </a:xfrm>
          <a:ln/>
        </p:spPr>
      </p:sp>
      <p:sp>
        <p:nvSpPr>
          <p:cNvPr id="183299" name="Rectangle 3"/>
          <p:cNvSpPr>
            <a:spLocks noGrp="1" noChangeArrowheads="1"/>
          </p:cNvSpPr>
          <p:nvPr>
            <p:ph type="body" idx="1"/>
          </p:nvPr>
        </p:nvSpPr>
        <p:spPr/>
        <p:txBody>
          <a:bodyPr/>
          <a:lstStyle/>
          <a:p>
            <a:r>
              <a:rPr lang="en-US" b="1" dirty="0" smtClean="0"/>
              <a:t>[</a:t>
            </a:r>
            <a:r>
              <a:rPr lang="en-US" b="1" dirty="0"/>
              <a:t>Developer:</a:t>
            </a:r>
          </a:p>
          <a:p>
            <a:r>
              <a:rPr lang="en-US" dirty="0" smtClean="0"/>
              <a:t>[</a:t>
            </a:r>
            <a:r>
              <a:rPr lang="en-US" dirty="0"/>
              <a:t>Indicate if it is only demonstration or demonstration and exercise. Note: A separate template </a:t>
            </a:r>
            <a:r>
              <a:rPr lang="en-US" dirty="0" smtClean="0"/>
              <a:t>for the Exercise Booklet has </a:t>
            </a:r>
            <a:r>
              <a:rPr lang="en-US" dirty="0"/>
              <a:t>been created for hands-on, scenario-based exercises</a:t>
            </a:r>
            <a:r>
              <a:rPr lang="en-US" dirty="0" smtClean="0"/>
              <a:t>.]</a:t>
            </a:r>
          </a:p>
          <a:p>
            <a:endParaRPr lang="en-US" dirty="0" smtClean="0"/>
          </a:p>
          <a:p>
            <a:r>
              <a:rPr lang="en-US" b="1" dirty="0" smtClean="0">
                <a:solidFill>
                  <a:srgbClr val="FF0000"/>
                </a:solidFill>
              </a:rPr>
              <a:t>p. 40 in manual</a:t>
            </a:r>
          </a:p>
          <a:p>
            <a:endParaRPr lang="en-US" dirty="0" smtClean="0"/>
          </a:p>
          <a:p>
            <a:r>
              <a:rPr lang="en-US" dirty="0" smtClean="0"/>
              <a:t>AFSD</a:t>
            </a:r>
            <a:r>
              <a:rPr lang="en-US" baseline="0" dirty="0" smtClean="0"/>
              <a:t> </a:t>
            </a:r>
            <a:r>
              <a:rPr lang="en-US" dirty="0" smtClean="0"/>
              <a:t>Four fields are required; remember that we also require program</a:t>
            </a:r>
            <a:r>
              <a:rPr lang="en-US" baseline="0" dirty="0" smtClean="0"/>
              <a:t> for expenditures (not revenue). </a:t>
            </a:r>
            <a:r>
              <a:rPr lang="en-US" dirty="0" smtClean="0"/>
              <a:t>Must</a:t>
            </a:r>
            <a:r>
              <a:rPr lang="en-US" baseline="0" dirty="0" smtClean="0"/>
              <a:t> be filled in.</a:t>
            </a:r>
          </a:p>
          <a:p>
            <a:endParaRPr lang="en-US" baseline="0" dirty="0" smtClean="0"/>
          </a:p>
          <a:p>
            <a:r>
              <a:rPr lang="en-US" baseline="0" dirty="0" smtClean="0"/>
              <a:t>AF_VI – must have purpose code for expense (need to parking lot revenue)</a:t>
            </a:r>
          </a:p>
          <a:p>
            <a:endParaRPr lang="en-US" baseline="0" dirty="0" smtClean="0"/>
          </a:p>
          <a:p>
            <a:r>
              <a:rPr lang="en-US" baseline="0" dirty="0" smtClean="0"/>
              <a:t>FAJ – if you use fund for C&amp;G, must have project ID.</a:t>
            </a:r>
          </a:p>
          <a:p>
            <a:endParaRPr lang="en-US" baseline="0" dirty="0" smtClean="0"/>
          </a:p>
          <a:p>
            <a:r>
              <a:rPr lang="en-US" baseline="0" dirty="0" smtClean="0"/>
              <a:t>FS – Must be consistent – see CF QFC</a:t>
            </a:r>
          </a:p>
          <a:p>
            <a:endParaRPr lang="en-US" baseline="0" dirty="0" smtClean="0"/>
          </a:p>
          <a:p>
            <a:r>
              <a:rPr lang="en-US" baseline="0" dirty="0" smtClean="0"/>
              <a:t>Funds 299xx only used on </a:t>
            </a:r>
            <a:r>
              <a:rPr lang="en-US" baseline="0" dirty="0" err="1" smtClean="0"/>
              <a:t>CHxxx</a:t>
            </a:r>
            <a:r>
              <a:rPr lang="en-US" baseline="0" dirty="0" smtClean="0"/>
              <a:t> Business Unit</a:t>
            </a:r>
          </a:p>
          <a:p>
            <a:endParaRPr lang="en-US" baseline="0" dirty="0" smtClean="0"/>
          </a:p>
          <a:p>
            <a:r>
              <a:rPr lang="en-US" baseline="0" dirty="0" smtClean="0"/>
              <a:t>Sources for Foundations have C for CHASF</a:t>
            </a:r>
          </a:p>
          <a:p>
            <a:endParaRPr lang="en-US" baseline="0" dirty="0" smtClean="0"/>
          </a:p>
          <a:p>
            <a:endParaRPr lang="en-US" baseline="0" dirty="0" smtClean="0"/>
          </a:p>
          <a:p>
            <a:endParaRPr lang="en-US" dirty="0"/>
          </a:p>
        </p:txBody>
      </p:sp>
    </p:spTree>
    <p:extLst>
      <p:ext uri="{BB962C8B-B14F-4D97-AF65-F5344CB8AC3E}">
        <p14:creationId xmlns:p14="http://schemas.microsoft.com/office/powerpoint/2010/main" val="16412848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298450" y="358775"/>
            <a:ext cx="6370638" cy="4778375"/>
          </a:xfrm>
          <a:ln/>
        </p:spPr>
      </p:sp>
      <p:sp>
        <p:nvSpPr>
          <p:cNvPr id="183299" name="Rectangle 3"/>
          <p:cNvSpPr>
            <a:spLocks noGrp="1" noChangeArrowheads="1"/>
          </p:cNvSpPr>
          <p:nvPr>
            <p:ph type="body" idx="1"/>
          </p:nvPr>
        </p:nvSpPr>
        <p:spPr/>
        <p:txBody>
          <a:bodyPr/>
          <a:lstStyle/>
          <a:p>
            <a:r>
              <a:rPr lang="en-US" b="1" dirty="0" smtClean="0"/>
              <a:t>[</a:t>
            </a:r>
            <a:r>
              <a:rPr lang="en-US" b="1" dirty="0"/>
              <a:t>Developer:</a:t>
            </a:r>
          </a:p>
          <a:p>
            <a:r>
              <a:rPr lang="en-US" dirty="0" smtClean="0"/>
              <a:t>[</a:t>
            </a:r>
            <a:r>
              <a:rPr lang="en-US" dirty="0"/>
              <a:t>Indicate if it is </a:t>
            </a:r>
            <a:r>
              <a:rPr lang="en-US" dirty="0" smtClean="0"/>
              <a:t>only </a:t>
            </a:r>
            <a:r>
              <a:rPr lang="en-US" dirty="0"/>
              <a:t>demonstration or demonstration and exercise. Note: A separate template </a:t>
            </a:r>
            <a:r>
              <a:rPr lang="en-US" dirty="0" smtClean="0"/>
              <a:t>for the Exercise Booklet has </a:t>
            </a:r>
            <a:r>
              <a:rPr lang="en-US" dirty="0"/>
              <a:t>been created for hands-on, scenario-based exercises</a:t>
            </a:r>
            <a:r>
              <a:rPr lang="en-US" dirty="0" smtClean="0"/>
              <a:t>.]</a:t>
            </a:r>
          </a:p>
          <a:p>
            <a:endParaRPr lang="en-US" dirty="0" smtClean="0"/>
          </a:p>
          <a:p>
            <a:r>
              <a:rPr lang="en-US" dirty="0" smtClean="0"/>
              <a:t>First do this </a:t>
            </a:r>
            <a:r>
              <a:rPr lang="en-US" b="1" dirty="0" smtClean="0"/>
              <a:t>unbalanced</a:t>
            </a:r>
            <a:r>
              <a:rPr lang="en-US" dirty="0" smtClean="0"/>
              <a:t> and get error.</a:t>
            </a:r>
          </a:p>
          <a:p>
            <a:endParaRPr lang="en-US" dirty="0" smtClean="0"/>
          </a:p>
          <a:p>
            <a:r>
              <a:rPr lang="en-US" b="1" dirty="0" smtClean="0"/>
              <a:t>Remove digit </a:t>
            </a:r>
            <a:r>
              <a:rPr lang="en-US" dirty="0" smtClean="0"/>
              <a:t>from </a:t>
            </a:r>
            <a:r>
              <a:rPr lang="en-US" dirty="0" err="1" smtClean="0"/>
              <a:t>dpt</a:t>
            </a:r>
            <a:r>
              <a:rPr lang="en-US" dirty="0" smtClean="0"/>
              <a:t>; get error.</a:t>
            </a:r>
          </a:p>
          <a:p>
            <a:endParaRPr lang="en-US" dirty="0" smtClean="0"/>
          </a:p>
          <a:p>
            <a:r>
              <a:rPr lang="en-US" dirty="0" smtClean="0"/>
              <a:t>Do</a:t>
            </a:r>
            <a:r>
              <a:rPr lang="en-US" baseline="0" dirty="0" smtClean="0"/>
              <a:t> it as is; get error – show how to view error.</a:t>
            </a:r>
          </a:p>
          <a:p>
            <a:endParaRPr lang="en-US" baseline="0" dirty="0" smtClean="0"/>
          </a:p>
          <a:p>
            <a:r>
              <a:rPr lang="en-US" baseline="0" dirty="0" smtClean="0"/>
              <a:t>Then let class do it.</a:t>
            </a:r>
          </a:p>
          <a:p>
            <a:endParaRPr lang="en-US" baseline="0" dirty="0" smtClean="0"/>
          </a:p>
          <a:p>
            <a:r>
              <a:rPr lang="en-US" baseline="0" dirty="0" err="1" smtClean="0"/>
              <a:t>Pg</a:t>
            </a:r>
            <a:r>
              <a:rPr lang="en-US" baseline="0" dirty="0" smtClean="0"/>
              <a:t> 37 in manual.</a:t>
            </a:r>
            <a:endParaRPr lang="en-US" dirty="0"/>
          </a:p>
        </p:txBody>
      </p:sp>
    </p:spTree>
    <p:extLst>
      <p:ext uri="{BB962C8B-B14F-4D97-AF65-F5344CB8AC3E}">
        <p14:creationId xmlns:p14="http://schemas.microsoft.com/office/powerpoint/2010/main" val="36806715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Rot="1" noChangeAspect="1" noChangeArrowheads="1" noTextEdit="1"/>
          </p:cNvSpPr>
          <p:nvPr>
            <p:ph type="sldImg"/>
          </p:nvPr>
        </p:nvSpPr>
        <p:spPr>
          <a:xfrm>
            <a:off x="300038" y="358775"/>
            <a:ext cx="6370637" cy="4778375"/>
          </a:xfrm>
          <a:ln/>
        </p:spPr>
      </p:sp>
      <p:sp>
        <p:nvSpPr>
          <p:cNvPr id="80901" name="Rectangle 5"/>
          <p:cNvSpPr>
            <a:spLocks noGrp="1" noChangeArrowheads="1"/>
          </p:cNvSpPr>
          <p:nvPr>
            <p:ph type="body" idx="1"/>
          </p:nvPr>
        </p:nvSpPr>
        <p:spPr/>
        <p:txBody>
          <a:bodyPr/>
          <a:lstStyle/>
          <a:p>
            <a:r>
              <a:rPr lang="en-US" b="0" dirty="0" smtClean="0"/>
              <a:t>Concept</a:t>
            </a:r>
          </a:p>
          <a:p>
            <a:r>
              <a:rPr lang="en-US" b="0" dirty="0" smtClean="0"/>
              <a:t>Demonstrate inquiry</a:t>
            </a:r>
          </a:p>
          <a:p>
            <a:r>
              <a:rPr lang="en-US" b="0" dirty="0" smtClean="0"/>
              <a:t>Demonstrate Journal Edit Error Report</a:t>
            </a:r>
          </a:p>
          <a:p>
            <a:endParaRPr lang="en-US" b="0" dirty="0" smtClean="0"/>
          </a:p>
          <a:p>
            <a:endParaRPr lang="en-US" b="0" dirty="0" smtClean="0"/>
          </a:p>
          <a:p>
            <a:r>
              <a:rPr lang="en-US" b="0" dirty="0" smtClean="0"/>
              <a:t>No</a:t>
            </a:r>
            <a:r>
              <a:rPr lang="en-US" b="0" baseline="0" dirty="0" smtClean="0"/>
              <a:t> budget exists – a budget has not been entered yet.</a:t>
            </a:r>
          </a:p>
          <a:p>
            <a:endParaRPr lang="en-US" b="0" baseline="0" dirty="0" smtClean="0"/>
          </a:p>
          <a:p>
            <a:r>
              <a:rPr lang="en-US" b="0" baseline="0" dirty="0" smtClean="0"/>
              <a:t>When you take the budget class, they will explain the various soft/hard stops.</a:t>
            </a:r>
          </a:p>
          <a:p>
            <a:endParaRPr lang="en-US" b="0" baseline="0" dirty="0" smtClean="0"/>
          </a:p>
          <a:p>
            <a:r>
              <a:rPr lang="en-US" b="0" baseline="0" dirty="0" smtClean="0"/>
              <a:t>Control varies by fund type.</a:t>
            </a:r>
          </a:p>
          <a:p>
            <a:endParaRPr lang="en-US" b="0" baseline="0" dirty="0" smtClean="0"/>
          </a:p>
          <a:p>
            <a:r>
              <a:rPr lang="en-US" b="0" baseline="0" dirty="0" smtClean="0"/>
              <a:t>Budget is checked for </a:t>
            </a:r>
            <a:r>
              <a:rPr lang="en-US" b="0" baseline="0" dirty="0" err="1" smtClean="0"/>
              <a:t>chartfield</a:t>
            </a:r>
            <a:r>
              <a:rPr lang="en-US" b="0" baseline="0" dirty="0" smtClean="0"/>
              <a:t> entered.</a:t>
            </a:r>
          </a:p>
          <a:p>
            <a:endParaRPr lang="en-US" b="0" baseline="0" dirty="0" smtClean="0"/>
          </a:p>
          <a:p>
            <a:r>
              <a:rPr lang="en-US" b="0" baseline="0" dirty="0" smtClean="0"/>
              <a:t>State budgets are being controlled at the MOU level, so if you go over your budget, you may be spending dollars from another </a:t>
            </a:r>
            <a:r>
              <a:rPr lang="en-US" b="0" baseline="0" dirty="0" err="1" smtClean="0"/>
              <a:t>dpt</a:t>
            </a:r>
            <a:r>
              <a:rPr lang="en-US" b="0" baseline="0" dirty="0" smtClean="0"/>
              <a:t>; they won’t like that.  Expect you to monitor your expenses to not overspend – particularly by personnel object code.</a:t>
            </a:r>
          </a:p>
          <a:p>
            <a:endParaRPr lang="en-US" b="0" baseline="0" dirty="0" smtClean="0"/>
          </a:p>
          <a:p>
            <a:endParaRPr lang="en-US" b="0" dirty="0" smtClean="0"/>
          </a:p>
          <a:p>
            <a:endParaRPr lang="en-US" dirty="0"/>
          </a:p>
        </p:txBody>
      </p:sp>
    </p:spTree>
    <p:extLst>
      <p:ext uri="{BB962C8B-B14F-4D97-AF65-F5344CB8AC3E}">
        <p14:creationId xmlns:p14="http://schemas.microsoft.com/office/powerpoint/2010/main" val="8761709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298450" y="358775"/>
            <a:ext cx="6370638" cy="4778375"/>
          </a:xfrm>
          <a:ln/>
        </p:spPr>
      </p:sp>
      <p:sp>
        <p:nvSpPr>
          <p:cNvPr id="183299" name="Rectangle 3"/>
          <p:cNvSpPr>
            <a:spLocks noGrp="1" noChangeArrowheads="1"/>
          </p:cNvSpPr>
          <p:nvPr>
            <p:ph type="body" idx="1"/>
          </p:nvPr>
        </p:nvSpPr>
        <p:spPr/>
        <p:txBody>
          <a:bodyPr/>
          <a:lstStyle/>
          <a:p>
            <a:r>
              <a:rPr lang="en-US" b="1" dirty="0" smtClean="0"/>
              <a:t>[</a:t>
            </a:r>
            <a:r>
              <a:rPr lang="en-US" b="1" dirty="0"/>
              <a:t>Developer:</a:t>
            </a:r>
          </a:p>
          <a:p>
            <a:r>
              <a:rPr lang="en-US" dirty="0" smtClean="0"/>
              <a:t>[</a:t>
            </a:r>
            <a:r>
              <a:rPr lang="en-US" dirty="0"/>
              <a:t>Indicate if it is only demonstration or demonstration and exercise. Note: A separate template </a:t>
            </a:r>
            <a:r>
              <a:rPr lang="en-US" dirty="0" smtClean="0"/>
              <a:t>for the Exercise Booklet has </a:t>
            </a:r>
            <a:r>
              <a:rPr lang="en-US" dirty="0"/>
              <a:t>been created for hands-on, scenario-based exercises</a:t>
            </a:r>
            <a:r>
              <a:rPr lang="en-US" dirty="0" smtClean="0"/>
              <a:t>.]</a:t>
            </a:r>
          </a:p>
          <a:p>
            <a:endParaRPr lang="en-US" dirty="0" smtClean="0"/>
          </a:p>
          <a:p>
            <a:r>
              <a:rPr lang="en-US" dirty="0" smtClean="0"/>
              <a:t>Corrected exercise 6. </a:t>
            </a:r>
          </a:p>
          <a:p>
            <a:endParaRPr lang="en-US" dirty="0" smtClean="0"/>
          </a:p>
          <a:p>
            <a:r>
              <a:rPr lang="en-US" dirty="0" err="1" smtClean="0"/>
              <a:t>Pg</a:t>
            </a:r>
            <a:r>
              <a:rPr lang="en-US" dirty="0" smtClean="0"/>
              <a:t> 32 in manual</a:t>
            </a:r>
          </a:p>
          <a:p>
            <a:endParaRPr lang="en-US" dirty="0" smtClean="0"/>
          </a:p>
          <a:p>
            <a:endParaRPr lang="en-US" dirty="0" smtClean="0"/>
          </a:p>
          <a:p>
            <a:endParaRPr lang="en-US" dirty="0"/>
          </a:p>
        </p:txBody>
      </p:sp>
    </p:spTree>
    <p:extLst>
      <p:ext uri="{BB962C8B-B14F-4D97-AF65-F5344CB8AC3E}">
        <p14:creationId xmlns:p14="http://schemas.microsoft.com/office/powerpoint/2010/main" val="30880181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xfrm>
            <a:off x="298450" y="360363"/>
            <a:ext cx="6370638" cy="4776787"/>
          </a:xfrm>
          <a:ln/>
        </p:spPr>
      </p:sp>
      <p:sp>
        <p:nvSpPr>
          <p:cNvPr id="193539" name="Rectangle 3"/>
          <p:cNvSpPr>
            <a:spLocks noGrp="1" noChangeArrowheads="1"/>
          </p:cNvSpPr>
          <p:nvPr>
            <p:ph type="body" idx="1"/>
          </p:nvPr>
        </p:nvSpPr>
        <p:spPr/>
        <p:txBody>
          <a:bodyPr/>
          <a:lstStyle/>
          <a:p>
            <a:r>
              <a:rPr lang="en-US" b="1" dirty="0" smtClean="0"/>
              <a:t>[Developer: </a:t>
            </a:r>
            <a:r>
              <a:rPr lang="en-US" dirty="0" smtClean="0"/>
              <a:t>This slide outlines the content of the course on a high level. Typically speaking, the course content can be broken down by listing the Units to be covered in the class.</a:t>
            </a:r>
          </a:p>
          <a:p>
            <a:r>
              <a:rPr lang="en-US" dirty="0" smtClean="0"/>
              <a:t>Please don’t actually number the Units. Here the Units have numbers to distinguish them from each other.</a:t>
            </a:r>
          </a:p>
          <a:p>
            <a:r>
              <a:rPr lang="en-US" dirty="0" smtClean="0"/>
              <a:t>Bold and make blue the agenda</a:t>
            </a:r>
            <a:r>
              <a:rPr lang="en-US" baseline="0" dirty="0" smtClean="0"/>
              <a:t> item </a:t>
            </a:r>
            <a:r>
              <a:rPr lang="en-US" dirty="0" smtClean="0"/>
              <a:t>that</a:t>
            </a:r>
            <a:r>
              <a:rPr lang="en-US" baseline="0" dirty="0" smtClean="0"/>
              <a:t> is to be addressed next]</a:t>
            </a:r>
            <a:endParaRPr lang="en-US" dirty="0" smtClean="0"/>
          </a:p>
          <a:p>
            <a:endParaRPr lang="en-US" dirty="0"/>
          </a:p>
        </p:txBody>
      </p:sp>
    </p:spTree>
    <p:extLst>
      <p:ext uri="{BB962C8B-B14F-4D97-AF65-F5344CB8AC3E}">
        <p14:creationId xmlns:p14="http://schemas.microsoft.com/office/powerpoint/2010/main" val="22007280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300038" y="358775"/>
            <a:ext cx="6370637" cy="4778375"/>
          </a:xfrm>
          <a:ln/>
        </p:spPr>
      </p:sp>
      <p:sp>
        <p:nvSpPr>
          <p:cNvPr id="183299" name="Rectangle 3"/>
          <p:cNvSpPr>
            <a:spLocks noGrp="1" noChangeArrowheads="1"/>
          </p:cNvSpPr>
          <p:nvPr>
            <p:ph type="body" idx="1"/>
          </p:nvPr>
        </p:nvSpPr>
        <p:spPr/>
        <p:txBody>
          <a:bodyPr/>
          <a:lstStyle/>
          <a:p>
            <a:r>
              <a:rPr lang="en-US" b="1" dirty="0" smtClean="0"/>
              <a:t>[</a:t>
            </a:r>
            <a:r>
              <a:rPr lang="en-US" b="1" dirty="0"/>
              <a:t>Developer:</a:t>
            </a:r>
          </a:p>
          <a:p>
            <a:r>
              <a:rPr lang="en-US" dirty="0" smtClean="0"/>
              <a:t>[Indicate </a:t>
            </a:r>
            <a:r>
              <a:rPr lang="en-US" dirty="0"/>
              <a:t>if it is only demonstration or demonstration and exercise. Note: A separate template </a:t>
            </a:r>
            <a:r>
              <a:rPr lang="en-US" dirty="0" smtClean="0"/>
              <a:t>for the Exercise Booklet has </a:t>
            </a:r>
            <a:r>
              <a:rPr lang="en-US" dirty="0"/>
              <a:t>been created for hands-on, scenario-based exercises</a:t>
            </a:r>
            <a:r>
              <a:rPr lang="en-US" dirty="0" smtClean="0"/>
              <a:t>.]</a:t>
            </a:r>
          </a:p>
          <a:p>
            <a:endParaRPr lang="en-US" dirty="0" smtClean="0"/>
          </a:p>
          <a:p>
            <a:endParaRPr lang="en-US" dirty="0"/>
          </a:p>
        </p:txBody>
      </p:sp>
    </p:spTree>
    <p:extLst>
      <p:ext uri="{BB962C8B-B14F-4D97-AF65-F5344CB8AC3E}">
        <p14:creationId xmlns:p14="http://schemas.microsoft.com/office/powerpoint/2010/main" val="16261097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298450" y="358775"/>
            <a:ext cx="6370638" cy="4778375"/>
          </a:xfrm>
          <a:ln/>
        </p:spPr>
      </p:sp>
      <p:sp>
        <p:nvSpPr>
          <p:cNvPr id="183299" name="Rectangle 3"/>
          <p:cNvSpPr>
            <a:spLocks noGrp="1" noChangeArrowheads="1"/>
          </p:cNvSpPr>
          <p:nvPr>
            <p:ph type="body" idx="1"/>
          </p:nvPr>
        </p:nvSpPr>
        <p:spPr/>
        <p:txBody>
          <a:bodyPr/>
          <a:lstStyle/>
          <a:p>
            <a:r>
              <a:rPr lang="en-US" b="1" dirty="0" smtClean="0"/>
              <a:t>[</a:t>
            </a:r>
            <a:r>
              <a:rPr lang="en-US" b="1" dirty="0"/>
              <a:t>Developer:</a:t>
            </a:r>
          </a:p>
          <a:p>
            <a:r>
              <a:rPr lang="en-US" dirty="0" smtClean="0"/>
              <a:t>[</a:t>
            </a:r>
            <a:r>
              <a:rPr lang="en-US" dirty="0"/>
              <a:t>Indicate if it is only demonstration or demonstration and exercise. Note: A separate template </a:t>
            </a:r>
            <a:r>
              <a:rPr lang="en-US" dirty="0" smtClean="0"/>
              <a:t>for the Exercise Booklet has </a:t>
            </a:r>
            <a:r>
              <a:rPr lang="en-US" dirty="0"/>
              <a:t>been created for hands-on, scenario-based exercises</a:t>
            </a:r>
            <a:r>
              <a:rPr lang="en-US" dirty="0" smtClean="0"/>
              <a:t>.]</a:t>
            </a:r>
          </a:p>
          <a:p>
            <a:endParaRPr lang="en-US" dirty="0" smtClean="0"/>
          </a:p>
          <a:p>
            <a:r>
              <a:rPr lang="en-US" dirty="0" err="1" smtClean="0"/>
              <a:t>Pg</a:t>
            </a:r>
            <a:r>
              <a:rPr lang="en-US" dirty="0" smtClean="0"/>
              <a:t> 41 in manual</a:t>
            </a:r>
          </a:p>
          <a:p>
            <a:endParaRPr lang="en-US" dirty="0" smtClean="0"/>
          </a:p>
          <a:p>
            <a:r>
              <a:rPr lang="en-US" dirty="0" smtClean="0"/>
              <a:t>Delete from exercise 1</a:t>
            </a:r>
            <a:endParaRPr lang="en-US" dirty="0"/>
          </a:p>
        </p:txBody>
      </p:sp>
    </p:spTree>
    <p:extLst>
      <p:ext uri="{BB962C8B-B14F-4D97-AF65-F5344CB8AC3E}">
        <p14:creationId xmlns:p14="http://schemas.microsoft.com/office/powerpoint/2010/main" val="32320121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300038" y="358775"/>
            <a:ext cx="6370637" cy="4778375"/>
          </a:xfrm>
          <a:ln/>
        </p:spPr>
      </p:sp>
      <p:sp>
        <p:nvSpPr>
          <p:cNvPr id="183299" name="Rectangle 3"/>
          <p:cNvSpPr>
            <a:spLocks noGrp="1" noChangeArrowheads="1"/>
          </p:cNvSpPr>
          <p:nvPr>
            <p:ph type="body" idx="1"/>
          </p:nvPr>
        </p:nvSpPr>
        <p:spPr/>
        <p:txBody>
          <a:bodyPr/>
          <a:lstStyle/>
          <a:p>
            <a:r>
              <a:rPr lang="en-US" b="1" dirty="0" smtClean="0"/>
              <a:t>[</a:t>
            </a:r>
            <a:r>
              <a:rPr lang="en-US" b="1" dirty="0"/>
              <a:t>Developer:</a:t>
            </a:r>
          </a:p>
          <a:p>
            <a:r>
              <a:rPr lang="en-US" dirty="0" smtClean="0"/>
              <a:t>[</a:t>
            </a:r>
            <a:r>
              <a:rPr lang="en-US" dirty="0"/>
              <a:t>Indicate if it is only demonstration or demonstration and exercise. Note: A separate template </a:t>
            </a:r>
            <a:r>
              <a:rPr lang="en-US" dirty="0" smtClean="0"/>
              <a:t>for the Exercise Booklet has </a:t>
            </a:r>
            <a:r>
              <a:rPr lang="en-US" dirty="0"/>
              <a:t>been created for hands-on, scenario-based exercises</a:t>
            </a:r>
            <a:r>
              <a:rPr lang="en-US" dirty="0" smtClean="0"/>
              <a:t>.]</a:t>
            </a:r>
            <a:endParaRPr lang="en-US" dirty="0"/>
          </a:p>
        </p:txBody>
      </p:sp>
    </p:spTree>
    <p:extLst>
      <p:ext uri="{BB962C8B-B14F-4D97-AF65-F5344CB8AC3E}">
        <p14:creationId xmlns:p14="http://schemas.microsoft.com/office/powerpoint/2010/main" val="3991110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xfrm>
            <a:off x="300038" y="358775"/>
            <a:ext cx="6370637" cy="4778375"/>
          </a:xfrm>
          <a:ln/>
        </p:spPr>
      </p:sp>
      <p:sp>
        <p:nvSpPr>
          <p:cNvPr id="164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705784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300038" y="358775"/>
            <a:ext cx="6370637" cy="4778375"/>
          </a:xfrm>
          <a:ln/>
        </p:spPr>
      </p:sp>
      <p:sp>
        <p:nvSpPr>
          <p:cNvPr id="183299" name="Rectangle 3"/>
          <p:cNvSpPr>
            <a:spLocks noGrp="1" noChangeArrowheads="1"/>
          </p:cNvSpPr>
          <p:nvPr>
            <p:ph type="body" idx="1"/>
          </p:nvPr>
        </p:nvSpPr>
        <p:spPr/>
        <p:txBody>
          <a:bodyPr/>
          <a:lstStyle/>
          <a:p>
            <a:r>
              <a:rPr lang="en-US" b="1" dirty="0" smtClean="0"/>
              <a:t>[</a:t>
            </a:r>
            <a:r>
              <a:rPr lang="en-US" b="1" dirty="0"/>
              <a:t>Developer:</a:t>
            </a:r>
          </a:p>
          <a:p>
            <a:r>
              <a:rPr lang="en-US" dirty="0" smtClean="0"/>
              <a:t>[Indicate </a:t>
            </a:r>
            <a:r>
              <a:rPr lang="en-US" dirty="0"/>
              <a:t>if it is only demonstration or demonstration and exercise. Note: A separate template </a:t>
            </a:r>
            <a:r>
              <a:rPr lang="en-US" dirty="0" smtClean="0"/>
              <a:t>for the Exercise Booklet has </a:t>
            </a:r>
            <a:r>
              <a:rPr lang="en-US" dirty="0"/>
              <a:t>been created for hands-on, scenario-based exercises</a:t>
            </a:r>
            <a:r>
              <a:rPr lang="en-US" dirty="0" smtClean="0"/>
              <a:t>.]</a:t>
            </a:r>
          </a:p>
          <a:p>
            <a:endParaRPr lang="en-US" dirty="0" smtClean="0"/>
          </a:p>
          <a:p>
            <a:r>
              <a:rPr lang="en-US" dirty="0" smtClean="0"/>
              <a:t>You are asked in July if you want to reinvest to spend</a:t>
            </a:r>
            <a:r>
              <a:rPr lang="en-US" baseline="0" dirty="0" smtClean="0"/>
              <a:t> the endowment payouts in Foundation accounts.</a:t>
            </a:r>
          </a:p>
          <a:p>
            <a:r>
              <a:rPr lang="en-US" baseline="0" dirty="0" smtClean="0"/>
              <a:t>If you have University endowments, there is no ‘official’ prompt for this.  </a:t>
            </a:r>
          </a:p>
          <a:p>
            <a:r>
              <a:rPr lang="en-US" baseline="0" dirty="0" smtClean="0"/>
              <a:t>You should do this on your own and if you want to reinvest, this is how.</a:t>
            </a:r>
          </a:p>
          <a:p>
            <a:r>
              <a:rPr lang="en-US" baseline="0" dirty="0" smtClean="0"/>
              <a:t>Funds are accessible in future if you have need, but the need must be justified to the Board, so we encourage you to think of this as ‘permanent’.</a:t>
            </a:r>
          </a:p>
          <a:p>
            <a:r>
              <a:rPr lang="en-US" baseline="0" dirty="0" smtClean="0"/>
              <a:t>Description – funds not needed this year</a:t>
            </a:r>
          </a:p>
          <a:p>
            <a:endParaRPr lang="en-US" baseline="0" dirty="0" smtClean="0"/>
          </a:p>
          <a:p>
            <a:r>
              <a:rPr lang="en-US" baseline="0" dirty="0" smtClean="0"/>
              <a:t>Does anyone want to do the exercise?</a:t>
            </a:r>
            <a:endParaRPr lang="en-US" dirty="0"/>
          </a:p>
        </p:txBody>
      </p:sp>
    </p:spTree>
    <p:extLst>
      <p:ext uri="{BB962C8B-B14F-4D97-AF65-F5344CB8AC3E}">
        <p14:creationId xmlns:p14="http://schemas.microsoft.com/office/powerpoint/2010/main" val="13476170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4"/>
          <p:cNvSpPr>
            <a:spLocks noGrp="1" noRot="1" noChangeAspect="1" noChangeArrowheads="1" noTextEdit="1"/>
          </p:cNvSpPr>
          <p:nvPr>
            <p:ph type="sldImg"/>
          </p:nvPr>
        </p:nvSpPr>
        <p:spPr>
          <a:xfrm>
            <a:off x="300038" y="358775"/>
            <a:ext cx="6370637" cy="4778375"/>
          </a:xfrm>
          <a:ln/>
        </p:spPr>
      </p:sp>
      <p:sp>
        <p:nvSpPr>
          <p:cNvPr id="103429" name="Rectangle 5"/>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2853956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xfrm>
            <a:off x="300038" y="358775"/>
            <a:ext cx="6370637" cy="4778375"/>
          </a:xfrm>
          <a:ln/>
        </p:spPr>
      </p:sp>
      <p:sp>
        <p:nvSpPr>
          <p:cNvPr id="1607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16857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5</a:t>
            </a:fld>
            <a:endParaRPr lang="en-US"/>
          </a:p>
        </p:txBody>
      </p:sp>
    </p:spTree>
    <p:extLst>
      <p:ext uri="{BB962C8B-B14F-4D97-AF65-F5344CB8AC3E}">
        <p14:creationId xmlns:p14="http://schemas.microsoft.com/office/powerpoint/2010/main" val="2083615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301625" y="358775"/>
            <a:ext cx="6370638" cy="4778375"/>
          </a:xfrm>
          <a:ln/>
        </p:spPr>
      </p:sp>
      <p:sp>
        <p:nvSpPr>
          <p:cNvPr id="183299" name="Rectangle 3"/>
          <p:cNvSpPr>
            <a:spLocks noGrp="1" noChangeArrowheads="1"/>
          </p:cNvSpPr>
          <p:nvPr>
            <p:ph type="body" idx="1"/>
          </p:nvPr>
        </p:nvSpPr>
        <p:spPr/>
        <p:txBody>
          <a:bodyPr/>
          <a:lstStyle/>
          <a:p>
            <a:r>
              <a:rPr lang="en-US" b="1" dirty="0" smtClean="0"/>
              <a:t>7 exercises		Materials:</a:t>
            </a:r>
          </a:p>
          <a:p>
            <a:r>
              <a:rPr lang="en-US" b="0" dirty="0" smtClean="0"/>
              <a:t>Power Point presentation</a:t>
            </a:r>
          </a:p>
          <a:p>
            <a:r>
              <a:rPr lang="en-US" b="0" dirty="0" smtClean="0"/>
              <a:t>Manual</a:t>
            </a:r>
          </a:p>
          <a:p>
            <a:r>
              <a:rPr lang="en-US" b="0" dirty="0" smtClean="0"/>
              <a:t>Exercise</a:t>
            </a:r>
            <a:r>
              <a:rPr lang="en-US" b="0" baseline="0" dirty="0" smtClean="0"/>
              <a:t> Workbook and extras</a:t>
            </a:r>
          </a:p>
          <a:p>
            <a:r>
              <a:rPr lang="en-US" b="0" baseline="0" dirty="0" smtClean="0"/>
              <a:t>QRS (2 </a:t>
            </a:r>
            <a:r>
              <a:rPr lang="en-US" b="0" baseline="0" dirty="0" err="1" smtClean="0"/>
              <a:t>pg</a:t>
            </a:r>
            <a:r>
              <a:rPr lang="en-US" b="0" baseline="0" dirty="0" smtClean="0"/>
              <a:t> quick reference)</a:t>
            </a:r>
          </a:p>
          <a:p>
            <a:r>
              <a:rPr lang="en-US" b="0" baseline="0" dirty="0" smtClean="0"/>
              <a:t>Combo Edit information</a:t>
            </a:r>
            <a:endParaRPr lang="en-US" b="0" dirty="0"/>
          </a:p>
        </p:txBody>
      </p:sp>
    </p:spTree>
    <p:extLst>
      <p:ext uri="{BB962C8B-B14F-4D97-AF65-F5344CB8AC3E}">
        <p14:creationId xmlns:p14="http://schemas.microsoft.com/office/powerpoint/2010/main" val="230239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xfrm>
            <a:off x="298450" y="360363"/>
            <a:ext cx="6370638" cy="4776787"/>
          </a:xfrm>
          <a:ln/>
        </p:spPr>
      </p:sp>
      <p:sp>
        <p:nvSpPr>
          <p:cNvPr id="193539" name="Rectangle 3"/>
          <p:cNvSpPr>
            <a:spLocks noGrp="1" noChangeArrowheads="1"/>
          </p:cNvSpPr>
          <p:nvPr>
            <p:ph type="body" idx="1"/>
          </p:nvPr>
        </p:nvSpPr>
        <p:spPr/>
        <p:txBody>
          <a:bodyPr/>
          <a:lstStyle/>
          <a:p>
            <a:r>
              <a:rPr lang="en-US" b="1" dirty="0" smtClean="0"/>
              <a:t>[Developer: </a:t>
            </a:r>
            <a:r>
              <a:rPr lang="en-US" dirty="0" smtClean="0"/>
              <a:t>This slide outlines the content of the course on a high level. Typically speaking, the course content can be broken down by listing the Units to be covered in the class.</a:t>
            </a:r>
          </a:p>
          <a:p>
            <a:r>
              <a:rPr lang="en-US" dirty="0" smtClean="0"/>
              <a:t>Please don’t actually number the Units. Here the Units have numbers to distinguish them from each other.</a:t>
            </a:r>
          </a:p>
          <a:p>
            <a:r>
              <a:rPr lang="en-US" dirty="0" smtClean="0"/>
              <a:t>Bold and make blue the agenda</a:t>
            </a:r>
            <a:r>
              <a:rPr lang="en-US" baseline="0" dirty="0" smtClean="0"/>
              <a:t> item </a:t>
            </a:r>
            <a:r>
              <a:rPr lang="en-US" dirty="0" smtClean="0"/>
              <a:t>that</a:t>
            </a:r>
            <a:r>
              <a:rPr lang="en-US" baseline="0" dirty="0" smtClean="0"/>
              <a:t> is to be addressed next]</a:t>
            </a:r>
            <a:endParaRPr lang="en-US" dirty="0" smtClean="0"/>
          </a:p>
          <a:p>
            <a:endParaRPr lang="en-US" dirty="0"/>
          </a:p>
        </p:txBody>
      </p:sp>
    </p:spTree>
    <p:extLst>
      <p:ext uri="{BB962C8B-B14F-4D97-AF65-F5344CB8AC3E}">
        <p14:creationId xmlns:p14="http://schemas.microsoft.com/office/powerpoint/2010/main" val="2236904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300038" y="358775"/>
            <a:ext cx="6372225" cy="4778375"/>
          </a:xfrm>
          <a:ln/>
        </p:spPr>
      </p:sp>
      <p:sp>
        <p:nvSpPr>
          <p:cNvPr id="183299" name="Rectangle 3"/>
          <p:cNvSpPr>
            <a:spLocks noGrp="1" noChangeArrowheads="1"/>
          </p:cNvSpPr>
          <p:nvPr>
            <p:ph type="body" idx="1"/>
          </p:nvPr>
        </p:nvSpPr>
        <p:spPr/>
        <p:txBody>
          <a:bodyPr/>
          <a:lstStyle/>
          <a:p>
            <a:r>
              <a:rPr lang="en-US" b="1" dirty="0" smtClean="0"/>
              <a:t>[</a:t>
            </a:r>
            <a:r>
              <a:rPr lang="en-US" b="1" dirty="0"/>
              <a:t>Developer:</a:t>
            </a:r>
          </a:p>
          <a:p>
            <a:r>
              <a:rPr lang="en-US" dirty="0" smtClean="0"/>
              <a:t>[</a:t>
            </a:r>
            <a:r>
              <a:rPr lang="en-US" dirty="0"/>
              <a:t>Indicate if it is only demonstration or demonstration and exercise. Note: A separate template </a:t>
            </a:r>
            <a:r>
              <a:rPr lang="en-US" dirty="0" smtClean="0"/>
              <a:t>for the Exercise Booklet has </a:t>
            </a:r>
            <a:r>
              <a:rPr lang="en-US" dirty="0"/>
              <a:t>been </a:t>
            </a:r>
            <a:r>
              <a:rPr lang="en-US" dirty="0" smtClean="0"/>
              <a:t>created </a:t>
            </a:r>
            <a:r>
              <a:rPr lang="en-US" dirty="0"/>
              <a:t>for hands-on, scenario-based exercises</a:t>
            </a:r>
            <a:r>
              <a:rPr lang="en-US" dirty="0" smtClean="0"/>
              <a:t>.]</a:t>
            </a:r>
          </a:p>
          <a:p>
            <a:r>
              <a:rPr lang="en-US" dirty="0" smtClean="0"/>
              <a:t>Refer to QRC</a:t>
            </a:r>
            <a:endParaRPr lang="en-US" dirty="0"/>
          </a:p>
        </p:txBody>
      </p:sp>
    </p:spTree>
    <p:extLst>
      <p:ext uri="{BB962C8B-B14F-4D97-AF65-F5344CB8AC3E}">
        <p14:creationId xmlns:p14="http://schemas.microsoft.com/office/powerpoint/2010/main" val="201611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of</a:t>
            </a:r>
            <a:r>
              <a:rPr lang="en-US" baseline="0" dirty="0" smtClean="0"/>
              <a:t> the journals is in a transaction group; refer to QRC – pick group and then the journal type; for some there is only one journal in the group.</a:t>
            </a:r>
          </a:p>
          <a:p>
            <a:endParaRPr lang="en-US" baseline="0" dirty="0" smtClean="0"/>
          </a:p>
          <a:p>
            <a:r>
              <a:rPr lang="en-US" dirty="0" smtClean="0"/>
              <a:t>Billing example – departments know</a:t>
            </a:r>
            <a:r>
              <a:rPr lang="en-US" baseline="0" dirty="0" smtClean="0"/>
              <a:t> if they bill (typically); IAH room rental; facilities; </a:t>
            </a:r>
            <a:r>
              <a:rPr lang="en-US" dirty="0" smtClean="0"/>
              <a:t>recharge</a:t>
            </a:r>
            <a:r>
              <a:rPr lang="en-US" baseline="0" dirty="0" smtClean="0"/>
              <a:t> centers; Carolina copy; core data fees</a:t>
            </a:r>
          </a:p>
          <a:p>
            <a:endParaRPr lang="en-US" baseline="0" dirty="0" smtClean="0"/>
          </a:p>
          <a:p>
            <a:r>
              <a:rPr lang="en-US" baseline="0" dirty="0" smtClean="0"/>
              <a:t>Correcting JE – anything that went through originally as a journal (account adjustment) will be corrected this way</a:t>
            </a:r>
          </a:p>
          <a:p>
            <a:endParaRPr lang="en-US" baseline="0" dirty="0" smtClean="0"/>
          </a:p>
          <a:p>
            <a:r>
              <a:rPr lang="en-US" baseline="0" dirty="0" smtClean="0"/>
              <a:t>Correcting Voucher – anything that went through purchasing that needs to be corrected; such as </a:t>
            </a:r>
            <a:r>
              <a:rPr lang="en-US" baseline="0" dirty="0" err="1" smtClean="0"/>
              <a:t>epro</a:t>
            </a:r>
            <a:r>
              <a:rPr lang="en-US" baseline="0" dirty="0" smtClean="0"/>
              <a:t>, purchase requisition; check request.  Account code cannot be change; account is connected to commodity code. (contact disbursement </a:t>
            </a:r>
            <a:r>
              <a:rPr lang="en-US" baseline="0" dirty="0" err="1" smtClean="0"/>
              <a:t>svcs</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9</a:t>
            </a:fld>
            <a:endParaRPr lang="en-US"/>
          </a:p>
        </p:txBody>
      </p:sp>
    </p:spTree>
    <p:extLst>
      <p:ext uri="{BB962C8B-B14F-4D97-AF65-F5344CB8AC3E}">
        <p14:creationId xmlns:p14="http://schemas.microsoft.com/office/powerpoint/2010/main" val="5738926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00B517B-EE8F-4B79-916B-70B377639810}" type="datetime1">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8CF2B-7F31-4D03-8728-3986439E5CC1}" type="slidenum">
              <a:rPr lang="en-US" smtClean="0"/>
              <a:t>‹#›</a:t>
            </a:fld>
            <a:endParaRPr lang="en-US"/>
          </a:p>
        </p:txBody>
      </p:sp>
      <p:sp>
        <p:nvSpPr>
          <p:cNvPr id="7" name="Rectangle 6"/>
          <p:cNvSpPr/>
          <p:nvPr userDrawn="1"/>
        </p:nvSpPr>
        <p:spPr bwMode="auto">
          <a:xfrm>
            <a:off x="0" y="0"/>
            <a:ext cx="9144000" cy="6858000"/>
          </a:xfrm>
          <a:prstGeom prst="rect">
            <a:avLst/>
          </a:prstGeom>
          <a:solidFill>
            <a:srgbClr val="56A0D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8" name="Isosceles Triangle 7"/>
          <p:cNvSpPr/>
          <p:nvPr userDrawn="1"/>
        </p:nvSpPr>
        <p:spPr bwMode="auto">
          <a:xfrm rot="11110317" flipH="1">
            <a:off x="7845316" y="2548570"/>
            <a:ext cx="985744" cy="473257"/>
          </a:xfrm>
          <a:prstGeom prst="triangle">
            <a:avLst/>
          </a:prstGeom>
          <a:solidFill>
            <a:srgbClr val="A74E05"/>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Isosceles Triangle 8"/>
          <p:cNvSpPr/>
          <p:nvPr userDrawn="1"/>
        </p:nvSpPr>
        <p:spPr bwMode="auto">
          <a:xfrm rot="10489683">
            <a:off x="295226" y="2548571"/>
            <a:ext cx="985744" cy="473257"/>
          </a:xfrm>
          <a:prstGeom prst="triangle">
            <a:avLst/>
          </a:prstGeom>
          <a:solidFill>
            <a:srgbClr val="A74E05"/>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Rounded Rectangle 9"/>
          <p:cNvSpPr/>
          <p:nvPr userDrawn="1"/>
        </p:nvSpPr>
        <p:spPr bwMode="auto">
          <a:xfrm>
            <a:off x="645952" y="578839"/>
            <a:ext cx="7835317" cy="5016618"/>
          </a:xfrm>
          <a:prstGeom prst="roundRect">
            <a:avLst/>
          </a:prstGeom>
          <a:ln w="9525">
            <a:solidFill>
              <a:schemeClr val="tx1">
                <a:lumMod val="50000"/>
                <a:lumOff val="50000"/>
              </a:schemeClr>
            </a:solidFill>
            <a:headEnd type="none" w="med" len="med"/>
            <a:tailEnd type="none" w="med" len="me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Rectangle 10"/>
          <p:cNvSpPr/>
          <p:nvPr userDrawn="1"/>
        </p:nvSpPr>
        <p:spPr bwMode="auto">
          <a:xfrm>
            <a:off x="275903" y="1241570"/>
            <a:ext cx="8574481" cy="1367406"/>
          </a:xfrm>
          <a:prstGeom prst="rect">
            <a:avLst/>
          </a:prstGeom>
          <a:solidFill>
            <a:srgbClr val="F17E1F"/>
          </a:solidFill>
          <a:ln>
            <a:noFill/>
            <a:headEnd type="none" w="med" len="med"/>
            <a:tailEnd type="none" w="med" len="me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Rectangle 11"/>
          <p:cNvSpPr>
            <a:spLocks noChangeArrowheads="1"/>
          </p:cNvSpPr>
          <p:nvPr userDrawn="1"/>
        </p:nvSpPr>
        <p:spPr bwMode="auto">
          <a:xfrm>
            <a:off x="0" y="0"/>
            <a:ext cx="9144000" cy="6858000"/>
          </a:xfrm>
          <a:prstGeom prst="rect">
            <a:avLst/>
          </a:prstGeom>
          <a:noFill/>
          <a:ln w="9525">
            <a:noFill/>
            <a:miter lim="800000"/>
            <a:headEnd/>
            <a:tailEnd/>
          </a:ln>
          <a:effectLst/>
        </p:spPr>
        <p:txBody>
          <a:bodyPr wrap="none" anchor="ctr"/>
          <a:lstStyle/>
          <a:p>
            <a:pPr algn="ctr">
              <a:defRPr/>
            </a:pPr>
            <a:endParaRPr lang="en-US" dirty="0">
              <a:cs typeface="+mn-cs"/>
            </a:endParaRPr>
          </a:p>
        </p:txBody>
      </p:sp>
      <p:sp>
        <p:nvSpPr>
          <p:cNvPr id="13" name="Rectangle 5"/>
          <p:cNvSpPr>
            <a:spLocks noGrp="1" noChangeArrowheads="1"/>
          </p:cNvSpPr>
          <p:nvPr>
            <p:ph type="ctrTitle"/>
          </p:nvPr>
        </p:nvSpPr>
        <p:spPr>
          <a:xfrm>
            <a:off x="894662" y="1241570"/>
            <a:ext cx="7251048" cy="1962088"/>
          </a:xfrm>
          <a:prstGeom prst="rect">
            <a:avLst/>
          </a:prstGeom>
        </p:spPr>
        <p:txBody>
          <a:bodyPr/>
          <a:lstStyle>
            <a:lvl1pPr>
              <a:defRPr sz="4000" b="1">
                <a:solidFill>
                  <a:schemeClr val="bg1"/>
                </a:solidFill>
                <a:latin typeface="+mn-lt"/>
              </a:defRPr>
            </a:lvl1pPr>
          </a:lstStyle>
          <a:p>
            <a:r>
              <a:rPr lang="en-US" dirty="0" smtClean="0"/>
              <a:t>Click to edit Master title style</a:t>
            </a:r>
            <a:endParaRPr lang="en-US" dirty="0"/>
          </a:p>
        </p:txBody>
      </p:sp>
      <p:sp>
        <p:nvSpPr>
          <p:cNvPr id="14" name="Rectangle 6"/>
          <p:cNvSpPr>
            <a:spLocks noGrp="1" noChangeArrowheads="1"/>
          </p:cNvSpPr>
          <p:nvPr>
            <p:ph type="subTitle" idx="1" hasCustomPrompt="1"/>
          </p:nvPr>
        </p:nvSpPr>
        <p:spPr>
          <a:xfrm>
            <a:off x="879091" y="3306381"/>
            <a:ext cx="7396927" cy="925626"/>
          </a:xfrm>
          <a:prstGeom prst="rect">
            <a:avLst/>
          </a:prstGeom>
        </p:spPr>
        <p:txBody>
          <a:bodyPr/>
          <a:lstStyle>
            <a:lvl1pPr marL="0" indent="0" algn="ctr">
              <a:buFont typeface="Wingdings 3" pitchFamily="18" charset="2"/>
              <a:buNone/>
              <a:defRPr i="1" baseline="0">
                <a:solidFill>
                  <a:schemeClr val="tx1">
                    <a:lumMod val="50000"/>
                    <a:lumOff val="50000"/>
                  </a:schemeClr>
                </a:solidFill>
              </a:defRPr>
            </a:lvl1pPr>
          </a:lstStyle>
          <a:p>
            <a:r>
              <a:rPr lang="en-US" dirty="0" smtClean="0"/>
              <a:t>Subtitle Text</a:t>
            </a:r>
            <a:endParaRPr lang="en-US" dirty="0"/>
          </a:p>
        </p:txBody>
      </p:sp>
      <p:pic>
        <p:nvPicPr>
          <p:cNvPr id="15" name="Picture 2" descr="D:\My Documents\logos\ConnectCarolina white.PNG"/>
          <p:cNvPicPr>
            <a:picLocks noChangeAspect="1" noChangeArrowheads="1"/>
          </p:cNvPicPr>
          <p:nvPr userDrawn="1"/>
        </p:nvPicPr>
        <p:blipFill>
          <a:blip r:embed="rId2" cstate="print"/>
          <a:srcRect/>
          <a:stretch>
            <a:fillRect/>
          </a:stretch>
        </p:blipFill>
        <p:spPr bwMode="auto">
          <a:xfrm>
            <a:off x="3043341" y="5858999"/>
            <a:ext cx="3051164" cy="621102"/>
          </a:xfrm>
          <a:prstGeom prst="rect">
            <a:avLst/>
          </a:prstGeom>
          <a:noFill/>
        </p:spPr>
      </p:pic>
      <p:sp>
        <p:nvSpPr>
          <p:cNvPr id="16" name="Text Placeholder 2"/>
          <p:cNvSpPr>
            <a:spLocks noGrp="1"/>
          </p:cNvSpPr>
          <p:nvPr>
            <p:ph type="body" idx="13" hasCustomPrompt="1"/>
          </p:nvPr>
        </p:nvSpPr>
        <p:spPr>
          <a:xfrm>
            <a:off x="5939404" y="4999626"/>
            <a:ext cx="1815191" cy="576984"/>
          </a:xfrm>
          <a:prstGeom prst="rect">
            <a:avLst/>
          </a:prstGeom>
        </p:spPr>
        <p:txBody>
          <a:bodyPr anchor="b"/>
          <a:lstStyle>
            <a:lvl1pPr marL="0" indent="0" algn="r">
              <a:buNone/>
              <a:defRPr sz="1800" b="0" i="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Date</a:t>
            </a:r>
          </a:p>
        </p:txBody>
      </p:sp>
    </p:spTree>
    <p:extLst>
      <p:ext uri="{BB962C8B-B14F-4D97-AF65-F5344CB8AC3E}">
        <p14:creationId xmlns:p14="http://schemas.microsoft.com/office/powerpoint/2010/main" val="4200256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ADD417-28ED-41C5-A9C0-1006243CA5D3}" type="datetime1">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8" name="Text Placeholder 7"/>
          <p:cNvSpPr>
            <a:spLocks noGrp="1"/>
          </p:cNvSpPr>
          <p:nvPr>
            <p:ph type="body" sz="quarter" idx="13" hasCustomPrompt="1"/>
          </p:nvPr>
        </p:nvSpPr>
        <p:spPr>
          <a:xfrm>
            <a:off x="1981200" y="2133600"/>
            <a:ext cx="4953000" cy="1447800"/>
          </a:xfrm>
          <a:prstGeom prst="rect">
            <a:avLst/>
          </a:prstGeom>
        </p:spPr>
        <p:txBody>
          <a:bodyPr/>
          <a:lstStyle>
            <a:lvl1pPr marL="0" indent="0" algn="ctr">
              <a:buNone/>
              <a:defRPr sz="3000" b="1"/>
            </a:lvl1pPr>
          </a:lstStyle>
          <a:p>
            <a:pPr lvl="0"/>
            <a:r>
              <a:rPr lang="en-US" dirty="0" smtClean="0"/>
              <a:t>Click to edit text for section heading title</a:t>
            </a:r>
            <a:endParaRPr lang="en-US" dirty="0"/>
          </a:p>
        </p:txBody>
      </p:sp>
    </p:spTree>
    <p:extLst>
      <p:ext uri="{BB962C8B-B14F-4D97-AF65-F5344CB8AC3E}">
        <p14:creationId xmlns:p14="http://schemas.microsoft.com/office/powerpoint/2010/main" val="3278966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with Nam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ADD417-28ED-41C5-A9C0-1006243CA5D3}" type="datetime1">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8" name="Text Placeholder 7"/>
          <p:cNvSpPr>
            <a:spLocks noGrp="1"/>
          </p:cNvSpPr>
          <p:nvPr>
            <p:ph type="body" sz="quarter" idx="13" hasCustomPrompt="1"/>
          </p:nvPr>
        </p:nvSpPr>
        <p:spPr>
          <a:xfrm>
            <a:off x="1981200" y="2133600"/>
            <a:ext cx="4953000" cy="1447800"/>
          </a:xfrm>
          <a:prstGeom prst="rect">
            <a:avLst/>
          </a:prstGeom>
        </p:spPr>
        <p:txBody>
          <a:bodyPr/>
          <a:lstStyle>
            <a:lvl1pPr marL="0" indent="0" algn="ctr">
              <a:buNone/>
              <a:defRPr sz="3000" b="1"/>
            </a:lvl1pPr>
          </a:lstStyle>
          <a:p>
            <a:pPr lvl="0"/>
            <a:r>
              <a:rPr lang="en-US" dirty="0" smtClean="0"/>
              <a:t>Click to edit text for section heading title</a:t>
            </a:r>
            <a:endParaRPr lang="en-US" dirty="0"/>
          </a:p>
        </p:txBody>
      </p:sp>
      <p:sp>
        <p:nvSpPr>
          <p:cNvPr id="10" name="Content Placeholder 9"/>
          <p:cNvSpPr>
            <a:spLocks noGrp="1"/>
          </p:cNvSpPr>
          <p:nvPr>
            <p:ph sz="quarter" idx="14" hasCustomPrompt="1"/>
          </p:nvPr>
        </p:nvSpPr>
        <p:spPr>
          <a:xfrm>
            <a:off x="1981200" y="3581400"/>
            <a:ext cx="4953000" cy="609600"/>
          </a:xfrm>
          <a:prstGeom prst="rect">
            <a:avLst/>
          </a:prstGeom>
        </p:spPr>
        <p:txBody>
          <a:bodyPr/>
          <a:lstStyle>
            <a:lvl1pPr marL="0" indent="0" algn="ctr">
              <a:buNone/>
              <a:defRPr sz="2800" b="1" baseline="0"/>
            </a:lvl1pPr>
          </a:lstStyle>
          <a:p>
            <a:pPr lvl="0"/>
            <a:r>
              <a:rPr lang="en-US" dirty="0" smtClean="0"/>
              <a:t>Presenter Name</a:t>
            </a:r>
          </a:p>
        </p:txBody>
      </p:sp>
      <p:sp>
        <p:nvSpPr>
          <p:cNvPr id="11" name="Content Placeholder 9"/>
          <p:cNvSpPr>
            <a:spLocks noGrp="1"/>
          </p:cNvSpPr>
          <p:nvPr>
            <p:ph sz="quarter" idx="15" hasCustomPrompt="1"/>
          </p:nvPr>
        </p:nvSpPr>
        <p:spPr>
          <a:xfrm>
            <a:off x="1981200" y="4191000"/>
            <a:ext cx="4953000" cy="609600"/>
          </a:xfrm>
          <a:prstGeom prst="rect">
            <a:avLst/>
          </a:prstGeom>
        </p:spPr>
        <p:txBody>
          <a:bodyPr/>
          <a:lstStyle>
            <a:lvl1pPr marL="0" indent="0" algn="ctr">
              <a:buNone/>
              <a:defRPr sz="2400" b="0" i="1" baseline="0"/>
            </a:lvl1pPr>
          </a:lstStyle>
          <a:p>
            <a:pPr lvl="0"/>
            <a:r>
              <a:rPr lang="en-US" dirty="0" smtClean="0"/>
              <a:t>Presenter Title</a:t>
            </a:r>
          </a:p>
        </p:txBody>
      </p:sp>
    </p:spTree>
    <p:extLst>
      <p:ext uri="{BB962C8B-B14F-4D97-AF65-F5344CB8AC3E}">
        <p14:creationId xmlns:p14="http://schemas.microsoft.com/office/powerpoint/2010/main" val="1553834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imary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4DBE5D-CBD1-4FB5-B754-CE19F6379BFE}" type="datetime1">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68CF2B-7F31-4D03-8728-3986439E5CC1}" type="slidenum">
              <a:rPr lang="en-US" smtClean="0"/>
              <a:t>‹#›</a:t>
            </a:fld>
            <a:endParaRPr lang="en-US"/>
          </a:p>
        </p:txBody>
      </p:sp>
      <p:sp>
        <p:nvSpPr>
          <p:cNvPr id="8" name="Text Placeholder 7"/>
          <p:cNvSpPr>
            <a:spLocks noGrp="1"/>
          </p:cNvSpPr>
          <p:nvPr>
            <p:ph type="body" sz="quarter" idx="13" hasCustomPrompt="1"/>
          </p:nvPr>
        </p:nvSpPr>
        <p:spPr>
          <a:xfrm>
            <a:off x="3733800" y="381000"/>
            <a:ext cx="4953000" cy="533400"/>
          </a:xfrm>
          <a:prstGeom prst="rect">
            <a:avLst/>
          </a:prstGeom>
        </p:spPr>
        <p:txBody>
          <a:bodyPr/>
          <a:lstStyle>
            <a:lvl1pPr marL="0" indent="0" algn="r">
              <a:buNone/>
              <a:defRPr sz="2600" b="1"/>
            </a:lvl1pPr>
          </a:lstStyle>
          <a:p>
            <a:pPr lvl="0"/>
            <a:r>
              <a:rPr lang="en-US" dirty="0" smtClean="0"/>
              <a:t>Click to edit text</a:t>
            </a:r>
            <a:endParaRPr lang="en-US" dirty="0"/>
          </a:p>
        </p:txBody>
      </p:sp>
      <p:sp>
        <p:nvSpPr>
          <p:cNvPr id="11" name="Text Placeholder 10"/>
          <p:cNvSpPr>
            <a:spLocks noGrp="1"/>
          </p:cNvSpPr>
          <p:nvPr>
            <p:ph type="body" sz="quarter" idx="14"/>
          </p:nvPr>
        </p:nvSpPr>
        <p:spPr>
          <a:xfrm>
            <a:off x="457200" y="1219200"/>
            <a:ext cx="8229600" cy="4648200"/>
          </a:xfrm>
          <a:prstGeom prst="rect">
            <a:avLst/>
          </a:prstGeom>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1917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imary Content Blue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95D6CB5-688F-48E3-8241-48ABA07D5BCD}" type="datetime1">
              <a:rPr lang="en-US" smtClean="0"/>
              <a:t>9/30/2014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68CF2B-7F31-4D03-8728-3986439E5CC1}" type="slidenum">
              <a:rPr lang="en-US" smtClean="0"/>
              <a:t>‹#›</a:t>
            </a:fld>
            <a:endParaRPr lang="en-US"/>
          </a:p>
        </p:txBody>
      </p:sp>
      <p:sp>
        <p:nvSpPr>
          <p:cNvPr id="6" name="Text Placeholder 7"/>
          <p:cNvSpPr>
            <a:spLocks noGrp="1"/>
          </p:cNvSpPr>
          <p:nvPr>
            <p:ph type="body" sz="quarter" idx="13" hasCustomPrompt="1"/>
          </p:nvPr>
        </p:nvSpPr>
        <p:spPr>
          <a:xfrm>
            <a:off x="3733800" y="381000"/>
            <a:ext cx="4953000" cy="533400"/>
          </a:xfrm>
          <a:prstGeom prst="rect">
            <a:avLst/>
          </a:prstGeom>
        </p:spPr>
        <p:txBody>
          <a:bodyPr/>
          <a:lstStyle>
            <a:lvl1pPr marL="0" indent="0" algn="r">
              <a:buNone/>
              <a:defRPr sz="2600" b="1"/>
            </a:lvl1pPr>
          </a:lstStyle>
          <a:p>
            <a:pPr lvl="0"/>
            <a:r>
              <a:rPr lang="en-US" dirty="0" smtClean="0"/>
              <a:t>Click to edit text</a:t>
            </a:r>
            <a:endParaRPr lang="en-US" dirty="0"/>
          </a:p>
        </p:txBody>
      </p:sp>
      <p:sp>
        <p:nvSpPr>
          <p:cNvPr id="7" name="Content Placeholder 2"/>
          <p:cNvSpPr>
            <a:spLocks noGrp="1"/>
          </p:cNvSpPr>
          <p:nvPr>
            <p:ph idx="1"/>
          </p:nvPr>
        </p:nvSpPr>
        <p:spPr>
          <a:xfrm>
            <a:off x="461963" y="1566949"/>
            <a:ext cx="8256587" cy="4348480"/>
          </a:xfrm>
          <a:prstGeom prst="rect">
            <a:avLst/>
          </a:prstGeom>
        </p:spPr>
        <p:txBody>
          <a:bodyPr/>
          <a:lstStyle>
            <a:lvl1pPr marL="346075" indent="-346075">
              <a:spcBef>
                <a:spcPts val="600"/>
              </a:spcBef>
              <a:spcAft>
                <a:spcPts val="600"/>
              </a:spcAft>
              <a:buClr>
                <a:srgbClr val="30628C"/>
              </a:buClr>
              <a:defRPr lang="en-US" sz="2400" baseline="0" dirty="0" smtClean="0">
                <a:solidFill>
                  <a:schemeClr val="tx1"/>
                </a:solidFill>
                <a:latin typeface="+mn-lt"/>
                <a:ea typeface="+mn-ea"/>
                <a:cs typeface="+mn-cs"/>
              </a:defRPr>
            </a:lvl1pPr>
            <a:lvl2pPr marL="690563" indent="-344488">
              <a:spcBef>
                <a:spcPts val="500"/>
              </a:spcBef>
              <a:spcAft>
                <a:spcPts val="500"/>
              </a:spcAft>
              <a:buFont typeface="Calibri" pitchFamily="34" charset="0"/>
              <a:buChar char="—"/>
              <a:defRPr sz="2000" baseline="0">
                <a:solidFill>
                  <a:schemeClr val="tx1"/>
                </a:solidFill>
              </a:defRPr>
            </a:lvl2pPr>
            <a:lvl3pPr marL="1025525" indent="-334963">
              <a:spcBef>
                <a:spcPts val="400"/>
              </a:spcBef>
              <a:spcAft>
                <a:spcPts val="400"/>
              </a:spcAft>
              <a:buClr>
                <a:srgbClr val="30628C"/>
              </a:buClr>
              <a:buFont typeface="Courier New" pitchFamily="49" charset="0"/>
              <a:buChar char="o"/>
              <a:defRPr sz="1800" baseline="0">
                <a:solidFill>
                  <a:schemeClr val="tx1"/>
                </a:solidFill>
              </a:defRPr>
            </a:lvl3pPr>
            <a:lvl4pPr marL="1260475" indent="-234950">
              <a:spcBef>
                <a:spcPts val="0"/>
              </a:spcBef>
              <a:buClr>
                <a:srgbClr val="30628C"/>
              </a:buClr>
              <a:defRPr sz="1600" baseline="0">
                <a:solidFill>
                  <a:schemeClr val="tx1"/>
                </a:solidFill>
              </a:defRPr>
            </a:lvl4pPr>
            <a:lvl5pPr marL="1604963" indent="-233363">
              <a:spcBef>
                <a:spcPts val="0"/>
              </a:spcBef>
              <a:defRPr sz="1600" baseline="0">
                <a:solidFill>
                  <a:schemeClr val="tx1"/>
                </a:solidFill>
              </a:defRPr>
            </a:lvl5pPr>
          </a:lstStyle>
          <a:p>
            <a:pPr marL="346075" lvl="0" indent="-346075" algn="l" rtl="0" eaLnBrk="1" fontAlgn="base" hangingPunct="1">
              <a:lnSpc>
                <a:spcPts val="2600"/>
              </a:lnSpc>
              <a:spcBef>
                <a:spcPts val="600"/>
              </a:spcBef>
              <a:spcAft>
                <a:spcPts val="600"/>
              </a:spcAft>
              <a:buClr>
                <a:srgbClr val="30628C"/>
              </a:buClr>
              <a:buSzPct val="90000"/>
              <a:buFont typeface="Arial"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smtClean="0"/>
          </a:p>
        </p:txBody>
      </p:sp>
      <p:sp>
        <p:nvSpPr>
          <p:cNvPr id="8" name="Text Placeholder 2"/>
          <p:cNvSpPr>
            <a:spLocks noGrp="1"/>
          </p:cNvSpPr>
          <p:nvPr>
            <p:ph type="body" idx="14"/>
          </p:nvPr>
        </p:nvSpPr>
        <p:spPr>
          <a:xfrm>
            <a:off x="447040" y="990600"/>
            <a:ext cx="8280400" cy="576984"/>
          </a:xfrm>
          <a:prstGeom prst="rect">
            <a:avLst/>
          </a:prstGeo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959782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668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706562"/>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0668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06562"/>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47499633-F321-4A0B-A07D-3C76C0A8CB4A}" type="datetime1">
              <a:rPr lang="en-US" smtClean="0"/>
              <a:t>9/30/2014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68CF2B-7F31-4D03-8728-3986439E5CC1}" type="slidenum">
              <a:rPr lang="en-US" smtClean="0"/>
              <a:t>‹#›</a:t>
            </a:fld>
            <a:endParaRPr lang="en-US"/>
          </a:p>
        </p:txBody>
      </p:sp>
      <p:sp>
        <p:nvSpPr>
          <p:cNvPr id="10" name="Text Placeholder 7"/>
          <p:cNvSpPr>
            <a:spLocks noGrp="1"/>
          </p:cNvSpPr>
          <p:nvPr>
            <p:ph type="body" sz="quarter" idx="13" hasCustomPrompt="1"/>
          </p:nvPr>
        </p:nvSpPr>
        <p:spPr>
          <a:xfrm>
            <a:off x="3733800" y="381000"/>
            <a:ext cx="4953000" cy="533400"/>
          </a:xfrm>
          <a:prstGeom prst="rect">
            <a:avLst/>
          </a:prstGeom>
        </p:spPr>
        <p:txBody>
          <a:bodyPr/>
          <a:lstStyle>
            <a:lvl1pPr marL="0" indent="0" algn="r">
              <a:buNone/>
              <a:defRPr sz="2600" b="1"/>
            </a:lvl1pPr>
          </a:lstStyle>
          <a:p>
            <a:pPr lvl="0"/>
            <a:r>
              <a:rPr lang="en-US" dirty="0" smtClean="0"/>
              <a:t>Click to edit text</a:t>
            </a:r>
            <a:endParaRPr lang="en-US" dirty="0"/>
          </a:p>
        </p:txBody>
      </p:sp>
    </p:spTree>
    <p:extLst>
      <p:ext uri="{BB962C8B-B14F-4D97-AF65-F5344CB8AC3E}">
        <p14:creationId xmlns:p14="http://schemas.microsoft.com/office/powerpoint/2010/main" val="215713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or Char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43C5AE-193E-4A2C-9844-C982365428E4}" type="datetime1">
              <a:rPr lang="en-US" smtClean="0"/>
              <a:t>9/30/2014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68CF2B-7F31-4D03-8728-3986439E5CC1}" type="slidenum">
              <a:rPr lang="en-US" smtClean="0"/>
              <a:t>‹#›</a:t>
            </a:fld>
            <a:endParaRPr lang="en-US"/>
          </a:p>
        </p:txBody>
      </p:sp>
      <p:sp>
        <p:nvSpPr>
          <p:cNvPr id="5" name="Text Placeholder 7"/>
          <p:cNvSpPr>
            <a:spLocks noGrp="1"/>
          </p:cNvSpPr>
          <p:nvPr>
            <p:ph type="body" sz="quarter" idx="13" hasCustomPrompt="1"/>
          </p:nvPr>
        </p:nvSpPr>
        <p:spPr>
          <a:xfrm>
            <a:off x="3733800" y="381000"/>
            <a:ext cx="4953000" cy="533400"/>
          </a:xfrm>
          <a:prstGeom prst="rect">
            <a:avLst/>
          </a:prstGeom>
        </p:spPr>
        <p:txBody>
          <a:bodyPr/>
          <a:lstStyle>
            <a:lvl1pPr marL="0" indent="0" algn="r">
              <a:buNone/>
              <a:defRPr sz="2600" b="1"/>
            </a:lvl1pPr>
          </a:lstStyle>
          <a:p>
            <a:pPr lvl="0"/>
            <a:r>
              <a:rPr lang="en-US" dirty="0" smtClean="0"/>
              <a:t>Click to edit text</a:t>
            </a:r>
            <a:endParaRPr lang="en-US" dirty="0"/>
          </a:p>
        </p:txBody>
      </p:sp>
    </p:spTree>
    <p:extLst>
      <p:ext uri="{BB962C8B-B14F-4D97-AF65-F5344CB8AC3E}">
        <p14:creationId xmlns:p14="http://schemas.microsoft.com/office/powerpoint/2010/main" val="173636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Primary Body Slide">
    <p:bg>
      <p:bgRef idx="1001">
        <a:schemeClr val="bg1"/>
      </p:bgRef>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6858000"/>
          </a:xfrm>
          <a:prstGeom prst="rect">
            <a:avLst/>
          </a:prstGeom>
          <a:noFill/>
          <a:ln w="9525">
            <a:noFill/>
            <a:miter lim="800000"/>
            <a:headEnd/>
            <a:tailEnd/>
          </a:ln>
          <a:effectLst/>
        </p:spPr>
        <p:txBody>
          <a:bodyPr wrap="none" anchor="ctr"/>
          <a:lstStyle/>
          <a:p>
            <a:pPr algn="ctr" fontAlgn="base">
              <a:spcBef>
                <a:spcPct val="0"/>
              </a:spcBef>
              <a:spcAft>
                <a:spcPct val="0"/>
              </a:spcAft>
              <a:defRPr/>
            </a:pPr>
            <a:endParaRPr lang="en-US" dirty="0">
              <a:solidFill>
                <a:prstClr val="black"/>
              </a:solidFill>
              <a:latin typeface="Arial" charset="0"/>
              <a:cs typeface="Arial" charset="0"/>
            </a:endParaRPr>
          </a:p>
        </p:txBody>
      </p:sp>
      <p:sp>
        <p:nvSpPr>
          <p:cNvPr id="114693" name="Rectangle 5"/>
          <p:cNvSpPr>
            <a:spLocks noGrp="1" noChangeArrowheads="1"/>
          </p:cNvSpPr>
          <p:nvPr>
            <p:ph type="ctrTitle"/>
          </p:nvPr>
        </p:nvSpPr>
        <p:spPr>
          <a:xfrm>
            <a:off x="3526970" y="426718"/>
            <a:ext cx="5170715" cy="714102"/>
          </a:xfrm>
          <a:prstGeom prst="rect">
            <a:avLst/>
          </a:prstGeom>
          <a:ln>
            <a:noFill/>
          </a:ln>
        </p:spPr>
        <p:txBody>
          <a:bodyPr anchor="b" anchorCtr="0"/>
          <a:lstStyle>
            <a:lvl1pPr>
              <a:defRPr sz="3000" baseline="0">
                <a:ln>
                  <a:noFill/>
                </a:ln>
                <a:solidFill>
                  <a:srgbClr val="000000"/>
                </a:solidFill>
              </a:defRPr>
            </a:lvl1pPr>
          </a:lstStyle>
          <a:p>
            <a:r>
              <a:rPr lang="en-US" dirty="0" smtClean="0"/>
              <a:t>Click to edit Master title style</a:t>
            </a:r>
            <a:endParaRPr lang="en-US" dirty="0"/>
          </a:p>
        </p:txBody>
      </p:sp>
      <p:cxnSp>
        <p:nvCxnSpPr>
          <p:cNvPr id="7" name="Straight Connector 6"/>
          <p:cNvCxnSpPr/>
          <p:nvPr userDrawn="1"/>
        </p:nvCxnSpPr>
        <p:spPr bwMode="auto">
          <a:xfrm>
            <a:off x="284672" y="1189211"/>
            <a:ext cx="8413014" cy="0"/>
          </a:xfrm>
          <a:prstGeom prst="line">
            <a:avLst/>
          </a:prstGeom>
          <a:solidFill>
            <a:schemeClr val="bg1">
              <a:alpha val="45000"/>
            </a:schemeClr>
          </a:solidFill>
          <a:ln w="25400" cap="flat" cmpd="sng" algn="ctr">
            <a:solidFill>
              <a:srgbClr val="488AC0"/>
            </a:solidFill>
            <a:prstDash val="solid"/>
            <a:round/>
            <a:headEnd type="none" w="med" len="med"/>
            <a:tailEnd type="none" w="med" len="med"/>
          </a:ln>
          <a:effectLst/>
        </p:spPr>
      </p:cxnSp>
      <p:pic>
        <p:nvPicPr>
          <p:cNvPr id="8" name="Picture 7" descr="connect carolina type_blk.eps"/>
          <p:cNvPicPr>
            <a:picLocks noChangeAspect="1"/>
          </p:cNvPicPr>
          <p:nvPr userDrawn="1"/>
        </p:nvPicPr>
        <p:blipFill>
          <a:blip r:embed="rId2" cstate="print"/>
          <a:stretch>
            <a:fillRect/>
          </a:stretch>
        </p:blipFill>
        <p:spPr>
          <a:xfrm>
            <a:off x="260815" y="364776"/>
            <a:ext cx="3179072" cy="651541"/>
          </a:xfrm>
          <a:prstGeom prst="rect">
            <a:avLst/>
          </a:prstGeom>
        </p:spPr>
      </p:pic>
      <p:sp>
        <p:nvSpPr>
          <p:cNvPr id="9" name="Content Placeholder 2"/>
          <p:cNvSpPr>
            <a:spLocks noGrp="1"/>
          </p:cNvSpPr>
          <p:nvPr>
            <p:ph idx="1"/>
          </p:nvPr>
        </p:nvSpPr>
        <p:spPr>
          <a:xfrm>
            <a:off x="461963" y="1476374"/>
            <a:ext cx="8256587" cy="4711065"/>
          </a:xfrm>
          <a:prstGeom prst="rect">
            <a:avLst/>
          </a:prstGeom>
        </p:spPr>
        <p:txBody>
          <a:bodyPr lIns="0" tIns="0" rIns="0" bIns="0"/>
          <a:lstStyle>
            <a:lvl1pPr marL="346075" indent="-346075">
              <a:spcBef>
                <a:spcPts val="600"/>
              </a:spcBef>
              <a:spcAft>
                <a:spcPts val="600"/>
              </a:spcAft>
              <a:buClr>
                <a:srgbClr val="30628C"/>
              </a:buClr>
              <a:defRPr lang="en-US" sz="2400" baseline="0" dirty="0" smtClean="0">
                <a:solidFill>
                  <a:schemeClr val="tx1"/>
                </a:solidFill>
                <a:latin typeface="+mn-lt"/>
                <a:ea typeface="+mn-ea"/>
                <a:cs typeface="+mn-cs"/>
              </a:defRPr>
            </a:lvl1pPr>
            <a:lvl2pPr marL="690563" indent="-344488">
              <a:spcBef>
                <a:spcPts val="500"/>
              </a:spcBef>
              <a:spcAft>
                <a:spcPts val="500"/>
              </a:spcAft>
              <a:buFont typeface="Calibri" pitchFamily="34" charset="0"/>
              <a:buChar char="—"/>
              <a:defRPr baseline="0">
                <a:solidFill>
                  <a:schemeClr val="tx1"/>
                </a:solidFill>
              </a:defRPr>
            </a:lvl2pPr>
            <a:lvl3pPr marL="1025525" indent="-334963">
              <a:spcBef>
                <a:spcPts val="400"/>
              </a:spcBef>
              <a:spcAft>
                <a:spcPts val="400"/>
              </a:spcAft>
              <a:buClr>
                <a:srgbClr val="30628C"/>
              </a:buClr>
              <a:buFont typeface="Courier New" pitchFamily="49" charset="0"/>
              <a:buChar char="o"/>
              <a:defRPr baseline="0">
                <a:solidFill>
                  <a:schemeClr val="tx1"/>
                </a:solidFill>
              </a:defRPr>
            </a:lvl3pPr>
            <a:lvl4pPr marL="1260475" indent="-234950">
              <a:spcBef>
                <a:spcPts val="0"/>
              </a:spcBef>
              <a:buClr>
                <a:srgbClr val="30628C"/>
              </a:buClr>
              <a:defRPr baseline="0">
                <a:solidFill>
                  <a:schemeClr val="tx1"/>
                </a:solidFill>
              </a:defRPr>
            </a:lvl4pPr>
            <a:lvl5pPr marL="1604963" indent="-233363">
              <a:spcBef>
                <a:spcPts val="0"/>
              </a:spcBef>
              <a:defRPr baseline="0">
                <a:solidFill>
                  <a:schemeClr val="tx1"/>
                </a:solidFill>
              </a:defRPr>
            </a:lvl5pPr>
          </a:lstStyle>
          <a:p>
            <a:pPr marL="346075" lvl="0" indent="-346075" algn="l" rtl="0" eaLnBrk="1" fontAlgn="base" hangingPunct="1">
              <a:lnSpc>
                <a:spcPts val="2600"/>
              </a:lnSpc>
              <a:spcBef>
                <a:spcPts val="600"/>
              </a:spcBef>
              <a:spcAft>
                <a:spcPts val="600"/>
              </a:spcAft>
              <a:buClr>
                <a:srgbClr val="30628C"/>
              </a:buClr>
              <a:buSzPct val="90000"/>
              <a:buFont typeface="Arial"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smtClean="0"/>
          </a:p>
        </p:txBody>
      </p:sp>
      <p:sp>
        <p:nvSpPr>
          <p:cNvPr id="3" name="TextBox 2"/>
          <p:cNvSpPr txBox="1"/>
          <p:nvPr userDrawn="1"/>
        </p:nvSpPr>
        <p:spPr>
          <a:xfrm>
            <a:off x="8660219" y="6517758"/>
            <a:ext cx="483781" cy="369332"/>
          </a:xfrm>
          <a:prstGeom prst="rect">
            <a:avLst/>
          </a:prstGeom>
          <a:noFill/>
        </p:spPr>
        <p:txBody>
          <a:bodyPr wrap="square" rtlCol="0">
            <a:spAutoFit/>
          </a:bodyPr>
          <a:lstStyle/>
          <a:p>
            <a:fld id="{3BD71A9F-30BE-44F6-A9E1-A6FF9A8A156C}" type="slidenum">
              <a:rPr lang="en-US" b="0" smtClean="0"/>
              <a:t>‹#›</a:t>
            </a:fld>
            <a:endParaRPr lang="en-US" b="0" dirty="0"/>
          </a:p>
        </p:txBody>
      </p:sp>
    </p:spTree>
    <p:extLst>
      <p:ext uri="{BB962C8B-B14F-4D97-AF65-F5344CB8AC3E}">
        <p14:creationId xmlns:p14="http://schemas.microsoft.com/office/powerpoint/2010/main" val="6979709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a:prstGeom prst="rect">
            <a:avLst/>
          </a:prstGeom>
        </p:spPr>
        <p:txBody>
          <a:bodyPr/>
          <a:lstStyle>
            <a:lvl1pPr algn="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36911C8-7B1A-48F3-8662-A7C554CBA9B8}" type="datetime1">
              <a:rPr lang="en-US" smtClean="0"/>
              <a:t>9/30/2014</a:t>
            </a:fld>
            <a:endParaRPr lang="en-US" dirty="0"/>
          </a:p>
        </p:txBody>
      </p:sp>
      <p:sp>
        <p:nvSpPr>
          <p:cNvPr id="4" name="Footer Placeholder 3"/>
          <p:cNvSpPr>
            <a:spLocks noGrp="1"/>
          </p:cNvSpPr>
          <p:nvPr>
            <p:ph type="ftr" sz="quarter" idx="11"/>
          </p:nvPr>
        </p:nvSpPr>
        <p:spPr/>
        <p:txBody>
          <a:bodyPr/>
          <a:lstStyle/>
          <a:p>
            <a:r>
              <a:rPr lang="en-US" dirty="0" smtClean="0"/>
              <a:t>&amp;p</a:t>
            </a:r>
            <a:endParaRPr lang="en-US" dirty="0"/>
          </a:p>
        </p:txBody>
      </p:sp>
      <p:sp>
        <p:nvSpPr>
          <p:cNvPr id="5" name="Slide Number Placeholder 4"/>
          <p:cNvSpPr>
            <a:spLocks noGrp="1"/>
          </p:cNvSpPr>
          <p:nvPr>
            <p:ph type="sldNum" sz="quarter" idx="12"/>
          </p:nvPr>
        </p:nvSpPr>
        <p:spPr/>
        <p:txBody>
          <a:bodyPr/>
          <a:lstStyle/>
          <a:p>
            <a:fld id="{6CB2D83B-C956-4B5E-BF23-F483490E733B}" type="slidenum">
              <a:rPr lang="en-US" smtClean="0"/>
              <a:pPr/>
              <a:t>‹#›</a:t>
            </a:fld>
            <a:endParaRPr lang="en-US" dirty="0"/>
          </a:p>
        </p:txBody>
      </p:sp>
    </p:spTree>
    <p:extLst>
      <p:ext uri="{BB962C8B-B14F-4D97-AF65-F5344CB8AC3E}">
        <p14:creationId xmlns:p14="http://schemas.microsoft.com/office/powerpoint/2010/main" val="29419511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0C3A-AAC7-4D80-82A2-51F3757DC189}" type="datetime1">
              <a:rPr lang="en-US" smtClean="0"/>
              <a:t>9/30/2014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8CF2B-7F31-4D03-8728-3986439E5CC1}" type="slidenum">
              <a:rPr lang="en-US" smtClean="0"/>
              <a:t>‹#›</a:t>
            </a:fld>
            <a:endParaRPr lang="en-US"/>
          </a:p>
        </p:txBody>
      </p:sp>
      <p:cxnSp>
        <p:nvCxnSpPr>
          <p:cNvPr id="8" name="Straight Connector 7"/>
          <p:cNvCxnSpPr/>
          <p:nvPr userDrawn="1"/>
        </p:nvCxnSpPr>
        <p:spPr bwMode="auto">
          <a:xfrm>
            <a:off x="284672" y="857794"/>
            <a:ext cx="8413014" cy="0"/>
          </a:xfrm>
          <a:prstGeom prst="line">
            <a:avLst/>
          </a:prstGeom>
          <a:solidFill>
            <a:schemeClr val="bg1">
              <a:alpha val="45000"/>
            </a:schemeClr>
          </a:solidFill>
          <a:ln w="25400" cap="flat" cmpd="sng" algn="ctr">
            <a:solidFill>
              <a:srgbClr val="F17E1F"/>
            </a:solidFill>
            <a:prstDash val="solid"/>
            <a:round/>
            <a:headEnd type="none" w="med" len="med"/>
            <a:tailEnd type="none" w="med" len="med"/>
          </a:ln>
          <a:effectLst/>
        </p:spPr>
      </p:cxnSp>
      <p:pic>
        <p:nvPicPr>
          <p:cNvPr id="9" name="Picture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86942" y="228600"/>
            <a:ext cx="2380058" cy="484489"/>
          </a:xfrm>
          <a:prstGeom prst="rect">
            <a:avLst/>
          </a:prstGeom>
        </p:spPr>
      </p:pic>
    </p:spTree>
    <p:extLst>
      <p:ext uri="{BB962C8B-B14F-4D97-AF65-F5344CB8AC3E}">
        <p14:creationId xmlns:p14="http://schemas.microsoft.com/office/powerpoint/2010/main" val="454946478"/>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50" r:id="rId3"/>
    <p:sldLayoutId id="2147483652" r:id="rId4"/>
    <p:sldLayoutId id="2147483654" r:id="rId5"/>
    <p:sldLayoutId id="2147483653" r:id="rId6"/>
    <p:sldLayoutId id="2147483655" r:id="rId7"/>
    <p:sldLayoutId id="2147483668" r:id="rId8"/>
    <p:sldLayoutId id="2147483669" r:id="rId9"/>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m/imgres?imgurl=http://advocacy.phaii.org/uploads/images/person%20at%20computer.jpg&amp;imgrefurl=http://advocacy.phaii.org/index.cfm/section/page/ext/InteractiveLearning&amp;usg=__2vBCZeUgWJgHq1oKmjYuM967bOs=&amp;h=149&amp;w=150&amp;sz=9&amp;hl=en&amp;start=36&amp;zoom=1&amp;tbnid=strWCrqFuEtnHM:&amp;tbnh=95&amp;tbnw=96&amp;ei=CZHCTuqFHO7ZiAKe-OiRDA&amp;prev=/search?q=person+at+computer&amp;start=21&amp;um=1&amp;hl=en&amp;sa=N&amp;rls=com.microsoft:*&amp;tbm=isch&amp;um=1&amp;itbs=1"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www.google.com/imgres?imgurl=http://advocacy.phaii.org/uploads/images/person%20at%20computer.jpg&amp;imgrefurl=http://advocacy.phaii.org/index.cfm/section/page/ext/InteractiveLearning&amp;usg=__2vBCZeUgWJgHq1oKmjYuM967bOs=&amp;h=149&amp;w=150&amp;sz=9&amp;hl=en&amp;start=36&amp;zoom=1&amp;tbnid=strWCrqFuEtnHM:&amp;tbnh=95&amp;tbnw=96&amp;ei=CZHCTuqFHO7ZiAKe-OiRDA&amp;prev=/search?q=person+at+computer&amp;start=21&amp;um=1&amp;hl=en&amp;sa=N&amp;rls=com.microsoft:*&amp;tbm=isch&amp;um=1&amp;itbs=1"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www.google.com/imgres?imgurl=http://advocacy.phaii.org/uploads/images/person%20at%20computer.jpg&amp;imgrefurl=http://advocacy.phaii.org/index.cfm/section/page/ext/InteractiveLearning&amp;usg=__2vBCZeUgWJgHq1oKmjYuM967bOs=&amp;h=149&amp;w=150&amp;sz=9&amp;hl=en&amp;start=36&amp;zoom=1&amp;tbnid=strWCrqFuEtnHM:&amp;tbnh=95&amp;tbnw=96&amp;ei=CZHCTuqFHO7ZiAKe-OiRDA&amp;prev=/search?q=person+at+computer&amp;start=21&amp;um=1&amp;hl=en&amp;sa=N&amp;rls=com.microsoft:*&amp;tbm=isch&amp;um=1&amp;itbs=1"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www.google.com/imgres?imgurl=http://advocacy.phaii.org/uploads/images/person%20at%20computer.jpg&amp;imgrefurl=http://advocacy.phaii.org/index.cfm/section/page/ext/InteractiveLearning&amp;usg=__2vBCZeUgWJgHq1oKmjYuM967bOs=&amp;h=149&amp;w=150&amp;sz=9&amp;hl=en&amp;start=36&amp;zoom=1&amp;tbnid=strWCrqFuEtnHM:&amp;tbnh=95&amp;tbnw=96&amp;ei=CZHCTuqFHO7ZiAKe-OiRDA&amp;prev=/search?q=person+at+computer&amp;start=21&amp;um=1&amp;hl=en&amp;sa=N&amp;rls=com.microsoft:*&amp;tbm=isch&amp;um=1&amp;itbs=1"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imgres?imgurl=http://www.clker.com/cliparts/e/e/4/f/1206558994350927690taber_No_Cell_Phones_Allowed.svg.med.png&amp;imgrefurl=http://www.clker.com/clipart-16506.html&amp;usg=__M0Acx2u8nGC6ohX_YJ_mKhNxgBQ=&amp;h=300&amp;w=300&amp;sz=19&amp;hl=en&amp;start=1&amp;zoom=1&amp;tbnid=Iz6aOG4b_eYr-M:&amp;tbnh=116&amp;tbnw=116&amp;ei=vwX-TteWFOPMiQKgyKylDg&amp;prev=/search?q=no+cell+phone&amp;um=1&amp;hl=en&amp;sa=N&amp;gbv=2&amp;tbm=isch&amp;um=1&amp;itbs=1"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http://www.google.com/imgres?imgurl=http://advocacy.phaii.org/uploads/images/person%20at%20computer.jpg&amp;imgrefurl=http://advocacy.phaii.org/index.cfm/section/page/ext/InteractiveLearning&amp;usg=__2vBCZeUgWJgHq1oKmjYuM967bOs=&amp;h=149&amp;w=150&amp;sz=9&amp;hl=en&amp;start=36&amp;zoom=1&amp;tbnid=strWCrqFuEtnHM:&amp;tbnh=95&amp;tbnw=96&amp;ei=CZHCTuqFHO7ZiAKe-OiRDA&amp;prev=/search?q=person+at+computer&amp;start=21&amp;um=1&amp;hl=en&amp;sa=N&amp;rls=com.microsoft:*&amp;tbm=isch&amp;um=1&amp;itbs=1" TargetMode="External"/><Relationship Id="rId2" Type="http://schemas.openxmlformats.org/officeDocument/2006/relationships/notesSlide" Target="../notesSlides/notesSlide33.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www.google.com/imgres?imgurl=http://advocacy.phaii.org/uploads/images/person%20at%20computer.jpg&amp;imgrefurl=http://advocacy.phaii.org/index.cfm/section/page/ext/InteractiveLearning&amp;usg=__2vBCZeUgWJgHq1oKmjYuM967bOs=&amp;h=149&amp;w=150&amp;sz=9&amp;hl=en&amp;start=36&amp;zoom=1&amp;tbnid=strWCrqFuEtnHM:&amp;tbnh=95&amp;tbnw=96&amp;ei=CZHCTuqFHO7ZiAKe-OiRDA&amp;prev=/search?q=person+at+computer&amp;start=21&amp;um=1&amp;hl=en&amp;sa=N&amp;rls=com.microsoft:*&amp;tbm=isch&amp;um=1&amp;itbs=1"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hyperlink" Target="http://www.google.com/imgres?imgurl=http://advocacy.phaii.org/uploads/images/person%20at%20computer.jpg&amp;imgrefurl=http://advocacy.phaii.org/index.cfm/section/page/ext/InteractiveLearning&amp;usg=__2vBCZeUgWJgHq1oKmjYuM967bOs=&amp;h=149&amp;w=150&amp;sz=9&amp;hl=en&amp;start=36&amp;zoom=1&amp;tbnid=strWCrqFuEtnHM:&amp;tbnh=95&amp;tbnw=96&amp;ei=CZHCTuqFHO7ZiAKe-OiRDA&amp;prev=/search?q=person+at+computer&amp;start=21&amp;um=1&amp;hl=en&amp;sa=N&amp;rls=com.microsoft:*&amp;tbm=isch&amp;um=1&amp;itbs=1" TargetMode="External"/><Relationship Id="rId2" Type="http://schemas.openxmlformats.org/officeDocument/2006/relationships/notesSlide" Target="../notesSlides/notesSlide38.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imgres?imgurl=http://www.dimensionsguide.com/wp-content/uploads/2010/07/Emergency-Exit-Size-Requirement.jpg&amp;imgrefurl=http://www.dimensionsguide.com/emergency-exit-size-requirement/&amp;usg=__P20mKOddNjtJma8AWZjBGNSoYiQ=&amp;h=800&amp;w=801&amp;sz=81&amp;hl=en&amp;start=5&amp;zoom=1&amp;tbnid=6PS3NgcsAv5bEM:&amp;tbnh=143&amp;tbnw=143&amp;ei=iQb-TvnONMOWiQK81ti-Dg&amp;prev=/search?q=emergency+exit&amp;um=1&amp;hl=en&amp;sa=N&amp;gbv=2&amp;tbm=isch&amp;um=1&amp;itbs=1"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http://connectcarolinaportal.sites.unc.edu/" TargetMode="External"/><Relationship Id="rId2" Type="http://schemas.openxmlformats.org/officeDocument/2006/relationships/notesSlide" Target="../notesSlides/notesSlide42.xml"/><Relationship Id="rId1" Type="http://schemas.openxmlformats.org/officeDocument/2006/relationships/slideLayout" Target="../slideLayouts/slideLayout4.xml"/><Relationship Id="rId4" Type="http://schemas.openxmlformats.org/officeDocument/2006/relationships/hyperlink" Target="http://ccinfo.unc.edu/"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4662" y="1600200"/>
            <a:ext cx="7251048" cy="990600"/>
          </a:xfrm>
        </p:spPr>
        <p:txBody>
          <a:bodyPr/>
          <a:lstStyle/>
          <a:p>
            <a:r>
              <a:rPr lang="en-US" dirty="0" smtClean="0"/>
              <a:t>General Ledger</a:t>
            </a:r>
            <a:endParaRPr lang="en-US" dirty="0"/>
          </a:p>
        </p:txBody>
      </p:sp>
      <p:sp>
        <p:nvSpPr>
          <p:cNvPr id="3" name="Subtitle 2"/>
          <p:cNvSpPr>
            <a:spLocks noGrp="1"/>
          </p:cNvSpPr>
          <p:nvPr>
            <p:ph type="subTitle" idx="1"/>
          </p:nvPr>
        </p:nvSpPr>
        <p:spPr/>
        <p:txBody>
          <a:bodyPr/>
          <a:lstStyle/>
          <a:p>
            <a:r>
              <a:rPr lang="en-US" dirty="0" smtClean="0"/>
              <a:t>Campus Journals</a:t>
            </a:r>
            <a:endParaRPr lang="en-US" dirty="0"/>
          </a:p>
        </p:txBody>
      </p:sp>
      <p:sp>
        <p:nvSpPr>
          <p:cNvPr id="4" name="Text Placeholder 3"/>
          <p:cNvSpPr>
            <a:spLocks noGrp="1"/>
          </p:cNvSpPr>
          <p:nvPr>
            <p:ph type="body" idx="13"/>
          </p:nvPr>
        </p:nvSpPr>
        <p:spPr/>
        <p:txBody>
          <a:bodyPr/>
          <a:lstStyle/>
          <a:p>
            <a:r>
              <a:rPr lang="en-US" dirty="0" smtClean="0"/>
              <a:t>September 2014</a:t>
            </a:r>
            <a:endParaRPr lang="en-US" dirty="0"/>
          </a:p>
        </p:txBody>
      </p:sp>
    </p:spTree>
    <p:extLst>
      <p:ext uri="{BB962C8B-B14F-4D97-AF65-F5344CB8AC3E}">
        <p14:creationId xmlns:p14="http://schemas.microsoft.com/office/powerpoint/2010/main" val="3000054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CB2D83B-C956-4B5E-BF23-F483490E733B}" type="slidenum">
              <a:rPr lang="en-US" smtClean="0"/>
              <a:pPr/>
              <a:t>10</a:t>
            </a:fld>
            <a:endParaRPr lang="en-US" dirty="0"/>
          </a:p>
        </p:txBody>
      </p:sp>
      <p:sp>
        <p:nvSpPr>
          <p:cNvPr id="6" name="Rectangle 3"/>
          <p:cNvSpPr txBox="1">
            <a:spLocks noChangeArrowheads="1"/>
          </p:cNvSpPr>
          <p:nvPr/>
        </p:nvSpPr>
        <p:spPr>
          <a:xfrm>
            <a:off x="1905000" y="304800"/>
            <a:ext cx="6850961" cy="53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dirty="0" smtClean="0"/>
              <a:t>Campus Journal Transaction Types</a:t>
            </a:r>
          </a:p>
          <a:p>
            <a:endParaRPr lang="en-US" sz="2400" b="1" dirty="0" smtClean="0"/>
          </a:p>
          <a:p>
            <a:pPr marL="690562" lvl="2" indent="0">
              <a:buFont typeface="Arial" panose="020B0604020202020204" pitchFamily="34" charset="0"/>
              <a:buNone/>
            </a:pPr>
            <a:endParaRPr lang="en-US" b="1" dirty="0" smtClean="0"/>
          </a:p>
          <a:p>
            <a:endParaRPr lang="en-US" sz="2400" b="1" dirty="0" smtClean="0"/>
          </a:p>
          <a:p>
            <a:endParaRPr lang="en-US" sz="2400" b="1" dirty="0" smtClean="0"/>
          </a:p>
          <a:p>
            <a:endParaRPr lang="en-US" sz="2400" b="1" dirty="0" smtClean="0"/>
          </a:p>
          <a:p>
            <a:endParaRPr lang="en-US" sz="2400" b="1" dirty="0" smtClean="0"/>
          </a:p>
          <a:p>
            <a:pPr>
              <a:buFont typeface="Wingdings" pitchFamily="2" charset="2"/>
              <a:buNone/>
            </a:pPr>
            <a:endParaRPr lang="en-US" sz="2400" b="1" dirty="0"/>
          </a:p>
        </p:txBody>
      </p:sp>
      <p:graphicFrame>
        <p:nvGraphicFramePr>
          <p:cNvPr id="5" name="Group 28"/>
          <p:cNvGraphicFramePr>
            <a:graphicFrameLocks/>
          </p:cNvGraphicFramePr>
          <p:nvPr>
            <p:extLst>
              <p:ext uri="{D42A27DB-BD31-4B8C-83A1-F6EECF244321}">
                <p14:modId xmlns:p14="http://schemas.microsoft.com/office/powerpoint/2010/main" val="3390071041"/>
              </p:ext>
            </p:extLst>
          </p:nvPr>
        </p:nvGraphicFramePr>
        <p:xfrm>
          <a:off x="381000" y="1447800"/>
          <a:ext cx="8382000" cy="3083012"/>
        </p:xfrm>
        <a:graphic>
          <a:graphicData uri="http://schemas.openxmlformats.org/drawingml/2006/table">
            <a:tbl>
              <a:tblPr/>
              <a:tblGrid>
                <a:gridCol w="457200"/>
                <a:gridCol w="3886200"/>
                <a:gridCol w="4038600"/>
              </a:tblGrid>
              <a:tr h="504356">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1800" b="1" i="0" u="none" strike="noStrike" cap="none" normalizeH="0" baseline="0" dirty="0" smtClean="0">
                          <a:ln>
                            <a:noFill/>
                          </a:ln>
                          <a:solidFill>
                            <a:schemeClr val="tx1"/>
                          </a:solidFill>
                          <a:effectLst/>
                          <a:latin typeface="Calibri" pitchFamily="34" charset="0"/>
                          <a:cs typeface="Arial" charset="0"/>
                        </a:rPr>
                        <a:t>Campus Journal Transaction Type</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800" b="1" i="0" u="none" strike="noStrike" cap="none" normalizeH="0" baseline="0" dirty="0" smtClean="0">
                          <a:ln>
                            <a:noFill/>
                          </a:ln>
                          <a:solidFill>
                            <a:schemeClr val="tx1"/>
                          </a:solidFill>
                          <a:effectLst/>
                          <a:latin typeface="Calibri" pitchFamily="34" charset="0"/>
                          <a:cs typeface="Arial" charset="0"/>
                        </a:rPr>
                        <a:t>Description</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4</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Departmental One Card Purchase</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Used to purchase a One Card from the One Card office. </a:t>
                      </a:r>
                    </a:p>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endParaRPr kumimoji="0" lang="en-US" sz="1800" b="0" i="0" u="none" strike="noStrike" kern="1200" cap="none" normalizeH="0" baseline="0" dirty="0" smtClean="0">
                        <a:ln>
                          <a:noFill/>
                        </a:ln>
                        <a:solidFill>
                          <a:schemeClr val="tx1"/>
                        </a:solidFill>
                        <a:effectLst/>
                        <a:latin typeface="Calibri" pitchFamily="34" charset="0"/>
                        <a:ea typeface="+mn-ea"/>
                        <a:cs typeface="Arial" charset="0"/>
                      </a:endParaRP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5</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Departmental One Card Deposit</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lang="en-US" sz="1800" b="0" i="0" u="none" strike="noStrike" kern="1200" baseline="0" dirty="0" smtClean="0">
                          <a:solidFill>
                            <a:schemeClr val="tx1"/>
                          </a:solidFill>
                          <a:latin typeface="+mn-lt"/>
                          <a:ea typeface="+mn-ea"/>
                          <a:cs typeface="+mn-cs"/>
                        </a:rPr>
                        <a:t>Used to put money on a One Card.</a:t>
                      </a:r>
                    </a:p>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endParaRPr kumimoji="0" lang="en-US" sz="1800" b="0" i="0" u="none" strike="noStrike" kern="1200" cap="none" normalizeH="0" baseline="0" dirty="0" smtClean="0">
                        <a:ln>
                          <a:noFill/>
                        </a:ln>
                        <a:solidFill>
                          <a:schemeClr val="tx1"/>
                        </a:solidFill>
                        <a:effectLst/>
                        <a:latin typeface="Calibri" pitchFamily="34" charset="0"/>
                        <a:ea typeface="+mn-ea"/>
                        <a:cs typeface="Arial" charset="0"/>
                      </a:endParaRP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6</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Print Plan Deposit</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lang="en-US" sz="1800" b="0" i="0" u="none" strike="noStrike" kern="1200" baseline="0" dirty="0" smtClean="0">
                          <a:solidFill>
                            <a:schemeClr val="tx1"/>
                          </a:solidFill>
                          <a:latin typeface="+mn-lt"/>
                          <a:ea typeface="+mn-ea"/>
                          <a:cs typeface="+mn-cs"/>
                        </a:rPr>
                        <a:t>Used to put money on a One Card for Print Plans.</a:t>
                      </a:r>
                    </a:p>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en-US" sz="1800" b="0" i="0" u="none" strike="noStrike" kern="1200" cap="none" normalizeH="0" baseline="0" dirty="0" smtClean="0">
                        <a:ln>
                          <a:noFill/>
                        </a:ln>
                        <a:solidFill>
                          <a:schemeClr val="tx1"/>
                        </a:solidFill>
                        <a:effectLst/>
                        <a:latin typeface="Calibri" pitchFamily="34" charset="0"/>
                        <a:ea typeface="+mn-ea"/>
                        <a:cs typeface="Arial" charset="0"/>
                      </a:endParaRP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62292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CB2D83B-C956-4B5E-BF23-F483490E733B}" type="slidenum">
              <a:rPr lang="en-US" smtClean="0"/>
              <a:pPr/>
              <a:t>11</a:t>
            </a:fld>
            <a:endParaRPr lang="en-US" dirty="0"/>
          </a:p>
        </p:txBody>
      </p:sp>
      <p:sp>
        <p:nvSpPr>
          <p:cNvPr id="6" name="Rectangle 3"/>
          <p:cNvSpPr txBox="1">
            <a:spLocks noChangeArrowheads="1"/>
          </p:cNvSpPr>
          <p:nvPr/>
        </p:nvSpPr>
        <p:spPr>
          <a:xfrm>
            <a:off x="1905000" y="304800"/>
            <a:ext cx="6850961" cy="53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dirty="0" smtClean="0"/>
              <a:t>Campus Journal Transaction Types</a:t>
            </a:r>
          </a:p>
          <a:p>
            <a:endParaRPr lang="en-US" sz="2400" b="1" dirty="0" smtClean="0"/>
          </a:p>
          <a:p>
            <a:pPr marL="690562" lvl="2" indent="0">
              <a:buFont typeface="Arial" panose="020B0604020202020204" pitchFamily="34" charset="0"/>
              <a:buNone/>
            </a:pPr>
            <a:endParaRPr lang="en-US" b="1" dirty="0" smtClean="0"/>
          </a:p>
          <a:p>
            <a:endParaRPr lang="en-US" sz="2400" b="1" dirty="0" smtClean="0"/>
          </a:p>
          <a:p>
            <a:endParaRPr lang="en-US" sz="2400" b="1" dirty="0" smtClean="0"/>
          </a:p>
          <a:p>
            <a:endParaRPr lang="en-US" sz="2400" b="1" dirty="0" smtClean="0"/>
          </a:p>
          <a:p>
            <a:endParaRPr lang="en-US" sz="2400" b="1" dirty="0" smtClean="0"/>
          </a:p>
          <a:p>
            <a:pPr>
              <a:buFont typeface="Wingdings" pitchFamily="2" charset="2"/>
              <a:buNone/>
            </a:pPr>
            <a:endParaRPr lang="en-US" sz="2400" b="1" dirty="0"/>
          </a:p>
        </p:txBody>
      </p:sp>
      <p:graphicFrame>
        <p:nvGraphicFramePr>
          <p:cNvPr id="5" name="Group 28"/>
          <p:cNvGraphicFramePr>
            <a:graphicFrameLocks/>
          </p:cNvGraphicFramePr>
          <p:nvPr>
            <p:extLst>
              <p:ext uri="{D42A27DB-BD31-4B8C-83A1-F6EECF244321}">
                <p14:modId xmlns:p14="http://schemas.microsoft.com/office/powerpoint/2010/main" val="1741201777"/>
              </p:ext>
            </p:extLst>
          </p:nvPr>
        </p:nvGraphicFramePr>
        <p:xfrm>
          <a:off x="381000" y="1219200"/>
          <a:ext cx="8382000" cy="4933116"/>
        </p:xfrm>
        <a:graphic>
          <a:graphicData uri="http://schemas.openxmlformats.org/drawingml/2006/table">
            <a:tbl>
              <a:tblPr/>
              <a:tblGrid>
                <a:gridCol w="457200"/>
                <a:gridCol w="3581400"/>
                <a:gridCol w="4343400"/>
              </a:tblGrid>
              <a:tr h="504356">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1800" b="1" i="0" u="none" strike="noStrike" cap="none" normalizeH="0" baseline="0" dirty="0" smtClean="0">
                          <a:ln>
                            <a:noFill/>
                          </a:ln>
                          <a:solidFill>
                            <a:schemeClr val="tx1"/>
                          </a:solidFill>
                          <a:effectLst/>
                          <a:latin typeface="Calibri" pitchFamily="34" charset="0"/>
                          <a:cs typeface="Arial" charset="0"/>
                        </a:rPr>
                        <a:t>Campus Journal Transaction Type</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800" b="1" i="0" u="none" strike="noStrike" cap="none" normalizeH="0" baseline="0" dirty="0" smtClean="0">
                          <a:ln>
                            <a:noFill/>
                          </a:ln>
                          <a:solidFill>
                            <a:schemeClr val="tx1"/>
                          </a:solidFill>
                          <a:effectLst/>
                          <a:latin typeface="Calibri" pitchFamily="34" charset="0"/>
                          <a:cs typeface="Arial" charset="0"/>
                        </a:rPr>
                        <a:t>Description</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638644">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7</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FP (Faculty Practice) Charges &amp; Write-offs</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defRPr/>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Used only by Faculty Practice.</a:t>
                      </a:r>
                    </a:p>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endParaRPr kumimoji="0" lang="en-US" sz="1800" b="0" i="0" u="none" strike="noStrike" kern="1200" cap="none" normalizeH="0" baseline="0" dirty="0" smtClean="0">
                        <a:ln>
                          <a:noFill/>
                        </a:ln>
                        <a:solidFill>
                          <a:schemeClr val="tx1"/>
                        </a:solidFill>
                        <a:effectLst/>
                        <a:latin typeface="Calibri" pitchFamily="34" charset="0"/>
                        <a:ea typeface="+mn-ea"/>
                        <a:cs typeface="Arial" charset="0"/>
                      </a:endParaRP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cap="none" normalizeH="0" baseline="0" dirty="0" smtClean="0">
                          <a:ln>
                            <a:noFill/>
                          </a:ln>
                          <a:solidFill>
                            <a:schemeClr val="tx1"/>
                          </a:solidFill>
                          <a:effectLst/>
                          <a:latin typeface="Calibri" pitchFamily="34" charset="0"/>
                          <a:cs typeface="Arial" charset="0"/>
                        </a:rPr>
                        <a:t>8</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cap="none" normalizeH="0" baseline="0" dirty="0" smtClean="0">
                          <a:ln>
                            <a:noFill/>
                          </a:ln>
                          <a:solidFill>
                            <a:schemeClr val="tx1"/>
                          </a:solidFill>
                          <a:effectLst/>
                          <a:latin typeface="Calibri" pitchFamily="34" charset="0"/>
                          <a:cs typeface="Arial" charset="0"/>
                        </a:rPr>
                        <a:t>Residual Transfer</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lang="en-US" sz="1800" b="0" i="0" u="none" strike="noStrike" kern="1200" baseline="0" dirty="0" smtClean="0">
                          <a:solidFill>
                            <a:schemeClr val="tx1"/>
                          </a:solidFill>
                          <a:latin typeface="+mn-lt"/>
                          <a:ea typeface="+mn-ea"/>
                          <a:cs typeface="+mn-cs"/>
                        </a:rPr>
                        <a:t>Transfer remaining funds from an OSR account to a residual account per the terms and conditions of the agreement. </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5400">
                <a:tc>
                  <a:txBody>
                    <a:bodyPr/>
                    <a:lstStyle/>
                    <a:p>
                      <a:r>
                        <a:rPr lang="en-US" sz="1800" dirty="0" smtClean="0"/>
                        <a:t>9</a:t>
                      </a:r>
                      <a:endParaRPr lang="en-US" sz="1800" dirty="0"/>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800" dirty="0" smtClean="0"/>
                        <a:t>Other Campus JE - </a:t>
                      </a:r>
                      <a:r>
                        <a:rPr lang="en-US" sz="1800" dirty="0" err="1" smtClean="0"/>
                        <a:t>Intraunit</a:t>
                      </a:r>
                      <a:endParaRPr lang="en-US" sz="1800" dirty="0"/>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Used for journals that do not fit the description of any of the other Campus JE types. </a:t>
                      </a:r>
                      <a:r>
                        <a:rPr kumimoji="0" lang="en-US" sz="1800" b="0" i="1" u="none" strike="noStrike" kern="1200" cap="none" normalizeH="0" baseline="0" dirty="0" smtClean="0">
                          <a:ln>
                            <a:noFill/>
                          </a:ln>
                          <a:solidFill>
                            <a:schemeClr val="tx1"/>
                          </a:solidFill>
                          <a:effectLst/>
                          <a:latin typeface="Calibri" pitchFamily="34" charset="0"/>
                          <a:ea typeface="+mn-ea"/>
                          <a:cs typeface="Arial" charset="0"/>
                        </a:rPr>
                        <a:t>The lines of the journal have the same business unit, typically UNCCH.  </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r>
                        <a:rPr lang="en-US" sz="1800" dirty="0" smtClean="0"/>
                        <a:t>10</a:t>
                      </a:r>
                      <a:endParaRPr lang="en-US" sz="1800" dirty="0"/>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800" dirty="0" smtClean="0"/>
                        <a:t>Other Campus JE - </a:t>
                      </a:r>
                      <a:r>
                        <a:rPr lang="en-US" sz="1800" dirty="0" err="1" smtClean="0"/>
                        <a:t>Interunit</a:t>
                      </a:r>
                      <a:endParaRPr lang="en-US" sz="1800" dirty="0"/>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defRPr/>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Used for journals that do not fit the description of any of the other Campus JE types. </a:t>
                      </a:r>
                      <a:r>
                        <a:rPr kumimoji="0" lang="en-US" sz="1800" b="0" i="1" u="none" strike="noStrike" kern="1200" cap="none" normalizeH="0" baseline="0" dirty="0" smtClean="0">
                          <a:ln>
                            <a:noFill/>
                          </a:ln>
                          <a:solidFill>
                            <a:schemeClr val="tx1"/>
                          </a:solidFill>
                          <a:effectLst/>
                          <a:latin typeface="Calibri" pitchFamily="34" charset="0"/>
                          <a:ea typeface="+mn-ea"/>
                          <a:cs typeface="Arial" charset="0"/>
                        </a:rPr>
                        <a:t>The lines of the journal have different business units.  </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62292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CB2D83B-C956-4B5E-BF23-F483490E733B}" type="slidenum">
              <a:rPr lang="en-US" smtClean="0"/>
              <a:pPr/>
              <a:t>12</a:t>
            </a:fld>
            <a:endParaRPr lang="en-US" dirty="0"/>
          </a:p>
        </p:txBody>
      </p:sp>
      <p:sp>
        <p:nvSpPr>
          <p:cNvPr id="6" name="Rectangle 3"/>
          <p:cNvSpPr txBox="1">
            <a:spLocks noChangeArrowheads="1"/>
          </p:cNvSpPr>
          <p:nvPr/>
        </p:nvSpPr>
        <p:spPr>
          <a:xfrm>
            <a:off x="1905000" y="304800"/>
            <a:ext cx="6850961" cy="53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dirty="0" smtClean="0"/>
              <a:t>Campus Journal Transaction Types</a:t>
            </a:r>
          </a:p>
          <a:p>
            <a:endParaRPr lang="en-US" sz="2400" b="1" dirty="0" smtClean="0"/>
          </a:p>
          <a:p>
            <a:pPr marL="690562" lvl="2" indent="0">
              <a:buFont typeface="Arial" panose="020B0604020202020204" pitchFamily="34" charset="0"/>
              <a:buNone/>
            </a:pPr>
            <a:endParaRPr lang="en-US" b="1" dirty="0" smtClean="0"/>
          </a:p>
          <a:p>
            <a:endParaRPr lang="en-US" sz="2400" b="1" dirty="0" smtClean="0"/>
          </a:p>
          <a:p>
            <a:endParaRPr lang="en-US" sz="2400" b="1" dirty="0" smtClean="0"/>
          </a:p>
          <a:p>
            <a:endParaRPr lang="en-US" sz="2400" b="1" dirty="0" smtClean="0"/>
          </a:p>
          <a:p>
            <a:endParaRPr lang="en-US" sz="2400" b="1" dirty="0" smtClean="0"/>
          </a:p>
          <a:p>
            <a:pPr>
              <a:buFont typeface="Wingdings" pitchFamily="2" charset="2"/>
              <a:buNone/>
            </a:pPr>
            <a:endParaRPr lang="en-US" sz="2400" b="1" dirty="0"/>
          </a:p>
        </p:txBody>
      </p:sp>
      <p:graphicFrame>
        <p:nvGraphicFramePr>
          <p:cNvPr id="5" name="Group 28"/>
          <p:cNvGraphicFramePr>
            <a:graphicFrameLocks/>
          </p:cNvGraphicFramePr>
          <p:nvPr>
            <p:extLst>
              <p:ext uri="{D42A27DB-BD31-4B8C-83A1-F6EECF244321}">
                <p14:modId xmlns:p14="http://schemas.microsoft.com/office/powerpoint/2010/main" val="3613208198"/>
              </p:ext>
            </p:extLst>
          </p:nvPr>
        </p:nvGraphicFramePr>
        <p:xfrm>
          <a:off x="304800" y="1141484"/>
          <a:ext cx="8382001" cy="4802116"/>
        </p:xfrm>
        <a:graphic>
          <a:graphicData uri="http://schemas.openxmlformats.org/drawingml/2006/table">
            <a:tbl>
              <a:tblPr/>
              <a:tblGrid>
                <a:gridCol w="457200"/>
                <a:gridCol w="3505200"/>
                <a:gridCol w="4419601"/>
              </a:tblGrid>
              <a:tr h="504356">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1800" b="1" i="0" u="none" strike="noStrike" cap="none" normalizeH="0" baseline="0" dirty="0" smtClean="0">
                          <a:ln>
                            <a:noFill/>
                          </a:ln>
                          <a:solidFill>
                            <a:schemeClr val="tx1"/>
                          </a:solidFill>
                          <a:effectLst/>
                          <a:latin typeface="Calibri" pitchFamily="34" charset="0"/>
                          <a:cs typeface="Arial" charset="0"/>
                        </a:rPr>
                        <a:t>Campus Journal Transaction Type</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800" b="1" i="0" u="none" strike="noStrike" cap="none" normalizeH="0" baseline="0" dirty="0" smtClean="0">
                          <a:ln>
                            <a:noFill/>
                          </a:ln>
                          <a:solidFill>
                            <a:schemeClr val="tx1"/>
                          </a:solidFill>
                          <a:effectLst/>
                          <a:latin typeface="Calibri" pitchFamily="34" charset="0"/>
                          <a:cs typeface="Arial" charset="0"/>
                        </a:rPr>
                        <a:t>Description</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638644">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lang="en-US" sz="1800" b="0" i="0" u="none" strike="noStrike" kern="1200" baseline="0" dirty="0" smtClean="0">
                          <a:solidFill>
                            <a:schemeClr val="tx1"/>
                          </a:solidFill>
                          <a:latin typeface="+mn-lt"/>
                          <a:ea typeface="+mn-ea"/>
                          <a:cs typeface="+mn-cs"/>
                        </a:rPr>
                        <a:t>11</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lang="en-US" sz="1800" b="0" i="0" u="none" strike="noStrike" kern="1200" baseline="0" dirty="0" smtClean="0">
                          <a:solidFill>
                            <a:schemeClr val="tx1"/>
                          </a:solidFill>
                          <a:latin typeface="+mn-lt"/>
                          <a:ea typeface="+mn-ea"/>
                          <a:cs typeface="+mn-cs"/>
                        </a:rPr>
                        <a:t>University Endowment Income to Principal Account</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lang="en-US" sz="1800" b="0" i="0" u="none" strike="noStrike" kern="1200" baseline="0" dirty="0" smtClean="0">
                          <a:solidFill>
                            <a:schemeClr val="tx1"/>
                          </a:solidFill>
                          <a:latin typeface="+mn-lt"/>
                          <a:ea typeface="+mn-ea"/>
                          <a:cs typeface="+mn-cs"/>
                        </a:rPr>
                        <a:t>Transfers endowment income, not required for obligations for the current fiscal year, for investment in the long term investment pool. </a:t>
                      </a:r>
                      <a:endParaRPr kumimoji="0" lang="en-US" sz="1800" b="0" i="0" u="none" strike="noStrike" kern="1200" cap="none" normalizeH="0" baseline="0" dirty="0" smtClean="0">
                        <a:ln>
                          <a:noFill/>
                        </a:ln>
                        <a:solidFill>
                          <a:schemeClr val="tx1"/>
                        </a:solidFill>
                        <a:effectLst/>
                        <a:latin typeface="Calibri" pitchFamily="34" charset="0"/>
                        <a:ea typeface="+mn-ea"/>
                        <a:cs typeface="Arial" charset="0"/>
                      </a:endParaRP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644">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lang="en-US" sz="1800" b="0" i="0" u="none" strike="noStrike" kern="1200" baseline="0" dirty="0" smtClean="0">
                          <a:solidFill>
                            <a:schemeClr val="tx1"/>
                          </a:solidFill>
                          <a:latin typeface="+mn-lt"/>
                          <a:ea typeface="+mn-ea"/>
                          <a:cs typeface="+mn-cs"/>
                        </a:rPr>
                        <a:t>12</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lang="en-US" sz="1800" b="0" i="0" u="none" strike="noStrike" kern="1200" baseline="0" dirty="0" smtClean="0">
                          <a:solidFill>
                            <a:schemeClr val="tx1"/>
                          </a:solidFill>
                          <a:latin typeface="+mn-lt"/>
                          <a:ea typeface="+mn-ea"/>
                          <a:cs typeface="+mn-cs"/>
                        </a:rPr>
                        <a:t>University Endowment Income to University Endowment Income Account</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lang="en-US" sz="1800" b="0" i="0" u="none" strike="noStrike" kern="1200" baseline="0" dirty="0" smtClean="0">
                          <a:solidFill>
                            <a:schemeClr val="tx1"/>
                          </a:solidFill>
                          <a:latin typeface="+mn-lt"/>
                          <a:ea typeface="+mn-ea"/>
                          <a:cs typeface="+mn-cs"/>
                        </a:rPr>
                        <a:t>Transfers University endowment income to an account classified as University endowment income. </a:t>
                      </a:r>
                      <a:endParaRPr kumimoji="0" lang="en-US" sz="1800" b="0" i="0" u="none" strike="noStrike" kern="1200" cap="none" normalizeH="0" baseline="0" dirty="0" smtClean="0">
                        <a:ln>
                          <a:noFill/>
                        </a:ln>
                        <a:solidFill>
                          <a:schemeClr val="tx1"/>
                        </a:solidFill>
                        <a:effectLst/>
                        <a:latin typeface="Calibri" pitchFamily="34" charset="0"/>
                        <a:ea typeface="+mn-ea"/>
                        <a:cs typeface="Arial" charset="0"/>
                      </a:endParaRP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644">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lang="en-US" sz="1800" b="0" i="0" u="none" strike="noStrike" kern="1200" baseline="0" dirty="0" smtClean="0">
                          <a:solidFill>
                            <a:schemeClr val="tx1"/>
                          </a:solidFill>
                          <a:latin typeface="+mn-lt"/>
                          <a:ea typeface="+mn-ea"/>
                          <a:cs typeface="+mn-cs"/>
                        </a:rPr>
                        <a:t>13</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lang="en-US" sz="1800" b="0" i="0" u="none" strike="noStrike" kern="1200" baseline="0" dirty="0" smtClean="0">
                          <a:solidFill>
                            <a:schemeClr val="tx1"/>
                          </a:solidFill>
                          <a:latin typeface="+mn-lt"/>
                          <a:ea typeface="+mn-ea"/>
                          <a:cs typeface="+mn-cs"/>
                        </a:rPr>
                        <a:t>Agency Endowment Income to Agency Endowment Principal Account</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lang="en-US" sz="1800" b="0" i="0" u="none" strike="noStrike" kern="1200" baseline="0" dirty="0" smtClean="0">
                          <a:solidFill>
                            <a:schemeClr val="tx1"/>
                          </a:solidFill>
                          <a:latin typeface="+mn-lt"/>
                          <a:ea typeface="+mn-ea"/>
                          <a:cs typeface="+mn-cs"/>
                        </a:rPr>
                        <a:t>Transfers  foundation endowment income, not required for obligations for the current fiscal year, for investment in the long term investment pool.</a:t>
                      </a:r>
                      <a:endParaRPr kumimoji="0" lang="en-US" sz="1800" b="0" i="0" u="none" strike="noStrike" kern="1200" cap="none" normalizeH="0" baseline="0" dirty="0" smtClean="0">
                        <a:ln>
                          <a:noFill/>
                        </a:ln>
                        <a:solidFill>
                          <a:schemeClr val="tx1"/>
                        </a:solidFill>
                        <a:effectLst/>
                        <a:latin typeface="Calibri" pitchFamily="34" charset="0"/>
                        <a:ea typeface="+mn-ea"/>
                        <a:cs typeface="Arial" charset="0"/>
                      </a:endParaRP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lang="en-US" sz="1800" b="0" i="0" u="none" strike="noStrike" kern="1200" baseline="0" dirty="0" smtClean="0">
                          <a:solidFill>
                            <a:schemeClr val="tx1"/>
                          </a:solidFill>
                          <a:latin typeface="+mn-lt"/>
                          <a:ea typeface="+mn-ea"/>
                          <a:cs typeface="+mn-cs"/>
                        </a:rPr>
                        <a:t>14</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lang="en-US" sz="1800" b="0" i="0" u="none" strike="noStrike" kern="1200" baseline="0" dirty="0" smtClean="0">
                          <a:solidFill>
                            <a:schemeClr val="tx1"/>
                          </a:solidFill>
                          <a:latin typeface="+mn-lt"/>
                          <a:ea typeface="+mn-ea"/>
                          <a:cs typeface="+mn-cs"/>
                        </a:rPr>
                        <a:t>Foundation Allocation to University Restricted/Unrestricted Gift</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lang="en-US" sz="1800" b="0" i="0" u="none" strike="noStrike" kern="1200" baseline="0" dirty="0" smtClean="0">
                          <a:solidFill>
                            <a:schemeClr val="tx1"/>
                          </a:solidFill>
                          <a:latin typeface="+mn-lt"/>
                          <a:ea typeface="+mn-ea"/>
                          <a:cs typeface="+mn-cs"/>
                        </a:rPr>
                        <a:t>Transfers funds from a University foundation to a University (uncch) gift account.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lang="en-US" sz="1800" b="0" i="0" u="none" strike="noStrike" kern="1200" baseline="0" dirty="0" smtClean="0">
                          <a:solidFill>
                            <a:schemeClr val="tx1"/>
                          </a:solidFill>
                          <a:latin typeface="+mn-lt"/>
                          <a:ea typeface="+mn-ea"/>
                          <a:cs typeface="+mn-cs"/>
                        </a:rPr>
                        <a:t>15</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lang="en-US" sz="1800" b="0" i="0" u="none" strike="noStrike" kern="1200" baseline="0" dirty="0" smtClean="0">
                          <a:solidFill>
                            <a:schemeClr val="tx1"/>
                          </a:solidFill>
                          <a:latin typeface="+mn-lt"/>
                          <a:ea typeface="+mn-ea"/>
                          <a:cs typeface="+mn-cs"/>
                        </a:rPr>
                        <a:t>Gift to Gift</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Transfers spending authority of a gift. Additional rules apply. </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62292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CB2D83B-C956-4B5E-BF23-F483490E733B}" type="slidenum">
              <a:rPr lang="en-US" smtClean="0"/>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96114283"/>
              </p:ext>
            </p:extLst>
          </p:nvPr>
        </p:nvGraphicFramePr>
        <p:xfrm>
          <a:off x="685800" y="1097280"/>
          <a:ext cx="7543800" cy="3718560"/>
        </p:xfrm>
        <a:graphic>
          <a:graphicData uri="http://schemas.openxmlformats.org/drawingml/2006/table">
            <a:tbl>
              <a:tblPr firstRow="1" bandRow="1">
                <a:tableStyleId>{5C22544A-7EE6-4342-B048-85BDC9FD1C3A}</a:tableStyleId>
              </a:tblPr>
              <a:tblGrid>
                <a:gridCol w="3886200"/>
                <a:gridCol w="3657600"/>
              </a:tblGrid>
              <a:tr h="370840">
                <a:tc gridSpan="2">
                  <a:txBody>
                    <a:bodyPr/>
                    <a:lstStyle/>
                    <a:p>
                      <a:pPr algn="ctr"/>
                      <a:r>
                        <a:rPr lang="en-US" dirty="0" smtClean="0"/>
                        <a:t>Transactions NOT entered as a Campus Journal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6720">
                <a:tc>
                  <a:txBody>
                    <a:bodyPr/>
                    <a:lstStyle/>
                    <a:p>
                      <a:pPr marL="0" indent="109538" algn="l" defTabSz="914400" rtl="0" eaLnBrk="1" fontAlgn="b" latinLnBrk="0" hangingPunct="1"/>
                      <a:r>
                        <a:rPr lang="en-US" sz="1600" b="0" i="0" u="none" strike="noStrike" kern="1200" dirty="0" smtClean="0">
                          <a:solidFill>
                            <a:srgbClr val="000000"/>
                          </a:solidFill>
                          <a:effectLst/>
                          <a:latin typeface="Calibri"/>
                          <a:ea typeface="+mn-ea"/>
                          <a:cs typeface="+mn-cs"/>
                        </a:rPr>
                        <a:t>Cash Advance Settlement</a:t>
                      </a:r>
                      <a:endParaRPr lang="en-US" sz="1600" b="0" i="0" u="none" strike="noStrike" kern="1200" dirty="0">
                        <a:solidFill>
                          <a:srgbClr val="000000"/>
                        </a:solidFill>
                        <a:effectLst/>
                        <a:latin typeface="Calibri"/>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107950" indent="1588" algn="ctr" defTabSz="914400" rtl="0" eaLnBrk="1" fontAlgn="b" latinLnBrk="0" hangingPunct="1"/>
                      <a:r>
                        <a:rPr lang="en-US" sz="1600" b="0" i="0" u="none" strike="noStrike" kern="1200" dirty="0" smtClean="0">
                          <a:solidFill>
                            <a:srgbClr val="000000"/>
                          </a:solidFill>
                          <a:effectLst/>
                          <a:latin typeface="Calibri"/>
                          <a:ea typeface="+mn-ea"/>
                          <a:cs typeface="+mn-cs"/>
                        </a:rPr>
                        <a:t>New</a:t>
                      </a:r>
                      <a:r>
                        <a:rPr lang="en-US" sz="1600" b="0" i="0" u="none" strike="noStrike" kern="1200" baseline="0" dirty="0" smtClean="0">
                          <a:solidFill>
                            <a:srgbClr val="000000"/>
                          </a:solidFill>
                          <a:effectLst/>
                          <a:latin typeface="Calibri"/>
                          <a:ea typeface="+mn-ea"/>
                          <a:cs typeface="+mn-cs"/>
                        </a:rPr>
                        <a:t> business process using Accounts Payable and Accounts Receivable</a:t>
                      </a:r>
                      <a:endParaRPr lang="en-US" sz="1600" b="0" i="0" u="none" strike="noStrike" kern="1200" dirty="0">
                        <a:solidFill>
                          <a:srgbClr val="000000"/>
                        </a:solidFill>
                        <a:effectLst/>
                        <a:latin typeface="Calibri"/>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r>
              <a:tr h="457200">
                <a:tc>
                  <a:txBody>
                    <a:bodyPr/>
                    <a:lstStyle/>
                    <a:p>
                      <a:pPr marL="107950" indent="1588" algn="l" defTabSz="914400" rtl="0" eaLnBrk="1" fontAlgn="b" latinLnBrk="0" hangingPunct="1"/>
                      <a:r>
                        <a:rPr lang="en-US" sz="1600" b="0" i="0" u="none" strike="noStrike" kern="1200" dirty="0" smtClean="0">
                          <a:solidFill>
                            <a:srgbClr val="000000"/>
                          </a:solidFill>
                          <a:effectLst/>
                          <a:latin typeface="Calibri"/>
                          <a:ea typeface="+mn-ea"/>
                          <a:cs typeface="+mn-cs"/>
                        </a:rPr>
                        <a:t>Developmental Office Gift Settlement</a:t>
                      </a:r>
                      <a:endParaRPr lang="en-US" sz="1600" b="0" i="0" u="none" strike="noStrike" kern="1200" dirty="0">
                        <a:solidFill>
                          <a:srgbClr val="000000"/>
                        </a:solidFill>
                        <a:effectLst/>
                        <a:latin typeface="Calibri"/>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0" indent="109538" algn="ctr" defTabSz="914400" rtl="0" eaLnBrk="1" fontAlgn="b" latinLnBrk="0" hangingPunct="1"/>
                      <a:r>
                        <a:rPr lang="en-US" sz="1600" b="0" i="0" u="none" strike="noStrike" kern="1200" dirty="0" smtClean="0">
                          <a:solidFill>
                            <a:srgbClr val="000000"/>
                          </a:solidFill>
                          <a:effectLst/>
                          <a:latin typeface="Calibri"/>
                          <a:ea typeface="+mn-ea"/>
                          <a:cs typeface="+mn-cs"/>
                        </a:rPr>
                        <a:t>Journal</a:t>
                      </a:r>
                      <a:r>
                        <a:rPr lang="en-US" sz="1600" b="0" i="0" u="none" strike="noStrike" kern="1200" baseline="0" dirty="0" smtClean="0">
                          <a:solidFill>
                            <a:srgbClr val="000000"/>
                          </a:solidFill>
                          <a:effectLst/>
                          <a:latin typeface="Calibri"/>
                          <a:ea typeface="+mn-ea"/>
                          <a:cs typeface="+mn-cs"/>
                        </a:rPr>
                        <a:t> Import</a:t>
                      </a:r>
                      <a:endParaRPr lang="en-US" sz="1600" b="0" i="0" u="none" strike="noStrike" kern="1200" dirty="0">
                        <a:solidFill>
                          <a:srgbClr val="000000"/>
                        </a:solidFill>
                        <a:effectLst/>
                        <a:latin typeface="Calibri"/>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r>
              <a:tr h="457200">
                <a:tc>
                  <a:txBody>
                    <a:bodyPr/>
                    <a:lstStyle/>
                    <a:p>
                      <a:pPr marL="0" indent="109538" algn="l" defTabSz="914400" rtl="0" eaLnBrk="1" fontAlgn="b" latinLnBrk="0" hangingPunct="1"/>
                      <a:r>
                        <a:rPr lang="en-US" sz="1600" b="0" i="0" u="none" strike="noStrike" kern="1200" dirty="0" smtClean="0">
                          <a:solidFill>
                            <a:srgbClr val="000000"/>
                          </a:solidFill>
                          <a:effectLst/>
                          <a:latin typeface="Calibri"/>
                          <a:ea typeface="+mn-ea"/>
                          <a:cs typeface="+mn-cs"/>
                        </a:rPr>
                        <a:t>Morehead Planetarium</a:t>
                      </a:r>
                      <a:endParaRPr lang="en-US" sz="1600" b="0" i="0" u="none" strike="noStrike" kern="1200" dirty="0">
                        <a:solidFill>
                          <a:srgbClr val="000000"/>
                        </a:solidFill>
                        <a:effectLst/>
                        <a:latin typeface="Calibri"/>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107950" indent="1588" algn="ctr" defTabSz="914400" rtl="0" eaLnBrk="1" fontAlgn="b" latinLnBrk="0" hangingPunct="1"/>
                      <a:r>
                        <a:rPr lang="en-US" sz="1600" b="0" i="0" u="none" strike="noStrike" kern="1200" dirty="0" smtClean="0">
                          <a:solidFill>
                            <a:srgbClr val="000000"/>
                          </a:solidFill>
                          <a:effectLst/>
                          <a:latin typeface="Calibri"/>
                          <a:ea typeface="+mn-ea"/>
                          <a:cs typeface="+mn-cs"/>
                        </a:rPr>
                        <a:t>Spending authority automatically increased in KK</a:t>
                      </a:r>
                      <a:endParaRPr lang="en-US" sz="1600" b="0" i="0" u="none" strike="noStrike" kern="1200" dirty="0">
                        <a:solidFill>
                          <a:srgbClr val="000000"/>
                        </a:solidFill>
                        <a:effectLst/>
                        <a:latin typeface="Calibri"/>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r>
              <a:tr h="467360">
                <a:tc>
                  <a:txBody>
                    <a:bodyPr/>
                    <a:lstStyle/>
                    <a:p>
                      <a:pPr marL="107950" indent="1588" algn="l" defTabSz="914400" rtl="0" eaLnBrk="1" fontAlgn="b" latinLnBrk="0" hangingPunct="1"/>
                      <a:r>
                        <a:rPr lang="en-US" sz="1600" b="0" i="0" u="none" strike="noStrike" kern="1200" dirty="0" smtClean="0">
                          <a:solidFill>
                            <a:srgbClr val="000000"/>
                          </a:solidFill>
                          <a:effectLst/>
                          <a:latin typeface="Calibri"/>
                          <a:ea typeface="+mn-ea"/>
                          <a:cs typeface="+mn-cs"/>
                        </a:rPr>
                        <a:t>Due to Due From - FP Administration</a:t>
                      </a:r>
                      <a:endParaRPr lang="en-US" sz="1600" b="0" i="0" u="none" strike="noStrike" kern="1200" dirty="0">
                        <a:solidFill>
                          <a:srgbClr val="000000"/>
                        </a:solidFill>
                        <a:effectLst/>
                        <a:latin typeface="Calibri"/>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0" indent="109538" algn="ctr" defTabSz="914400" rtl="0" eaLnBrk="1" fontAlgn="b" latinLnBrk="0" hangingPunct="1"/>
                      <a:r>
                        <a:rPr lang="en-US" sz="1600" b="0" i="0" u="none" strike="noStrike" kern="1200" dirty="0" smtClean="0">
                          <a:solidFill>
                            <a:srgbClr val="000000"/>
                          </a:solidFill>
                          <a:effectLst/>
                          <a:latin typeface="Calibri"/>
                          <a:ea typeface="+mn-ea"/>
                          <a:cs typeface="+mn-cs"/>
                        </a:rPr>
                        <a:t>Budget Transfer</a:t>
                      </a:r>
                      <a:endParaRPr lang="en-US" sz="1600" b="0" i="0" u="none" strike="noStrike" kern="1200" dirty="0">
                        <a:solidFill>
                          <a:srgbClr val="000000"/>
                        </a:solidFill>
                        <a:effectLst/>
                        <a:latin typeface="Calibri"/>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r>
              <a:tr h="457200">
                <a:tc>
                  <a:txBody>
                    <a:bodyPr/>
                    <a:lstStyle/>
                    <a:p>
                      <a:pPr marL="0" indent="109538" algn="l" defTabSz="914400" rtl="0" eaLnBrk="1" fontAlgn="b" latinLnBrk="0" hangingPunct="1"/>
                      <a:r>
                        <a:rPr lang="en-US" sz="1600" b="0" i="0" u="none" strike="noStrike" kern="1200" dirty="0" smtClean="0">
                          <a:solidFill>
                            <a:srgbClr val="000000"/>
                          </a:solidFill>
                          <a:effectLst/>
                          <a:latin typeface="Calibri"/>
                          <a:ea typeface="+mn-ea"/>
                          <a:cs typeface="+mn-cs"/>
                        </a:rPr>
                        <a:t>Agency Due To Due From</a:t>
                      </a:r>
                      <a:endParaRPr lang="en-US" sz="1600" b="0" i="0" u="none" strike="noStrike" kern="1200" dirty="0">
                        <a:solidFill>
                          <a:srgbClr val="000000"/>
                        </a:solidFill>
                        <a:effectLst/>
                        <a:latin typeface="Calibri"/>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indent="109538" algn="ctr" defTabSz="914400" rtl="0" eaLnBrk="1" fontAlgn="b" latinLnBrk="0" hangingPunct="1"/>
                      <a:r>
                        <a:rPr lang="en-US" sz="1600" b="0" i="0" u="none" strike="noStrike" kern="1200" dirty="0" smtClean="0">
                          <a:solidFill>
                            <a:srgbClr val="000000"/>
                          </a:solidFill>
                          <a:effectLst/>
                          <a:latin typeface="Calibri"/>
                          <a:ea typeface="+mn-ea"/>
                          <a:cs typeface="+mn-cs"/>
                        </a:rPr>
                        <a:t>Budget Transfer</a:t>
                      </a:r>
                      <a:endParaRPr lang="en-US" sz="1600" b="0" i="0" u="none" strike="noStrike" kern="1200" dirty="0">
                        <a:solidFill>
                          <a:srgbClr val="000000"/>
                        </a:solidFill>
                        <a:effectLst/>
                        <a:latin typeface="Calibri"/>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r>
              <a:tr h="457200">
                <a:tc>
                  <a:txBody>
                    <a:bodyPr/>
                    <a:lstStyle/>
                    <a:p>
                      <a:pPr marL="0" indent="109538" algn="l" defTabSz="914400" rtl="0" eaLnBrk="1" fontAlgn="b" latinLnBrk="0" hangingPunct="1"/>
                      <a:r>
                        <a:rPr lang="en-US" sz="1600" b="0" i="0" u="none" strike="noStrike" kern="1200" dirty="0" smtClean="0">
                          <a:solidFill>
                            <a:srgbClr val="000000"/>
                          </a:solidFill>
                          <a:effectLst/>
                          <a:latin typeface="Calibri"/>
                          <a:ea typeface="+mn-ea"/>
                          <a:cs typeface="+mn-cs"/>
                        </a:rPr>
                        <a:t>Debt Service Mandatory </a:t>
                      </a:r>
                      <a:endParaRPr lang="en-US" sz="1600" b="0" i="0" u="none" strike="noStrike" kern="1200" dirty="0">
                        <a:solidFill>
                          <a:srgbClr val="000000"/>
                        </a:solidFill>
                        <a:effectLst/>
                        <a:latin typeface="Calibri"/>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0" indent="109538" algn="ctr" defTabSz="914400" rtl="0" eaLnBrk="1" fontAlgn="b" latinLnBrk="0" hangingPunct="1"/>
                      <a:r>
                        <a:rPr lang="en-US" sz="1600" b="0" i="0" u="none" strike="noStrike" kern="1200" dirty="0" smtClean="0">
                          <a:solidFill>
                            <a:srgbClr val="000000"/>
                          </a:solidFill>
                          <a:effectLst/>
                          <a:latin typeface="Calibri"/>
                          <a:ea typeface="+mn-ea"/>
                          <a:cs typeface="+mn-cs"/>
                        </a:rPr>
                        <a:t>Journal Import</a:t>
                      </a:r>
                      <a:endParaRPr lang="en-US" sz="1600" b="0" i="0" u="none" strike="noStrike" kern="1200" dirty="0">
                        <a:solidFill>
                          <a:srgbClr val="000000"/>
                        </a:solidFill>
                        <a:effectLst/>
                        <a:latin typeface="Calibri"/>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r>
              <a:tr h="533400">
                <a:tc>
                  <a:txBody>
                    <a:bodyPr/>
                    <a:lstStyle/>
                    <a:p>
                      <a:pPr marL="0" indent="109538" algn="l" defTabSz="914400" rtl="0" eaLnBrk="1" fontAlgn="b" latinLnBrk="0" hangingPunct="1"/>
                      <a:r>
                        <a:rPr lang="en-US" sz="1600" b="0" i="0" u="none" strike="noStrike" kern="1200" dirty="0" smtClean="0">
                          <a:solidFill>
                            <a:srgbClr val="000000"/>
                          </a:solidFill>
                          <a:effectLst/>
                          <a:latin typeface="Calibri"/>
                          <a:ea typeface="+mn-ea"/>
                          <a:cs typeface="+mn-cs"/>
                        </a:rPr>
                        <a:t>University Due to Due from</a:t>
                      </a:r>
                      <a:endParaRPr lang="en-US" sz="1600" b="0" i="0" u="none" strike="noStrike" kern="1200" dirty="0">
                        <a:solidFill>
                          <a:srgbClr val="000000"/>
                        </a:solidFill>
                        <a:effectLst/>
                        <a:latin typeface="Calibri"/>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0" indent="109538" algn="ctr" defTabSz="914400" rtl="0" eaLnBrk="1" fontAlgn="b" latinLnBrk="0" hangingPunct="1"/>
                      <a:r>
                        <a:rPr lang="en-US" sz="1600" b="0" i="0" u="none" strike="noStrike" kern="1200" dirty="0" smtClean="0">
                          <a:solidFill>
                            <a:srgbClr val="000000"/>
                          </a:solidFill>
                          <a:effectLst/>
                          <a:latin typeface="Calibri"/>
                          <a:ea typeface="+mn-ea"/>
                          <a:cs typeface="+mn-cs"/>
                        </a:rPr>
                        <a:t>Budget Transfer</a:t>
                      </a:r>
                      <a:endParaRPr lang="en-US" sz="1600" b="0" i="0" u="none" strike="noStrike" kern="1200" dirty="0">
                        <a:solidFill>
                          <a:srgbClr val="000000"/>
                        </a:solidFill>
                        <a:effectLst/>
                        <a:latin typeface="Calibri"/>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r>
            </a:tbl>
          </a:graphicData>
        </a:graphic>
      </p:graphicFrame>
      <p:sp>
        <p:nvSpPr>
          <p:cNvPr id="6" name="Rectangle 3"/>
          <p:cNvSpPr txBox="1">
            <a:spLocks noChangeArrowheads="1"/>
          </p:cNvSpPr>
          <p:nvPr/>
        </p:nvSpPr>
        <p:spPr>
          <a:xfrm>
            <a:off x="1905000" y="304800"/>
            <a:ext cx="6850961" cy="53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dirty="0" smtClean="0"/>
              <a:t>Transactions NOT done as Campus Journals</a:t>
            </a:r>
          </a:p>
          <a:p>
            <a:endParaRPr lang="en-US" sz="2400" b="1" dirty="0" smtClean="0"/>
          </a:p>
          <a:p>
            <a:pPr marL="690562" lvl="2" indent="0">
              <a:buFont typeface="Arial" panose="020B0604020202020204" pitchFamily="34" charset="0"/>
              <a:buNone/>
            </a:pPr>
            <a:endParaRPr lang="en-US" b="1" dirty="0" smtClean="0"/>
          </a:p>
          <a:p>
            <a:endParaRPr lang="en-US" sz="2400" b="1" dirty="0" smtClean="0"/>
          </a:p>
          <a:p>
            <a:endParaRPr lang="en-US" sz="2400" b="1" dirty="0" smtClean="0"/>
          </a:p>
          <a:p>
            <a:endParaRPr lang="en-US" sz="2400" b="1" dirty="0" smtClean="0"/>
          </a:p>
          <a:p>
            <a:endParaRPr lang="en-US" sz="2400" b="1" dirty="0" smtClean="0"/>
          </a:p>
          <a:p>
            <a:pPr>
              <a:buFont typeface="Wingdings" pitchFamily="2" charset="2"/>
              <a:buNone/>
            </a:pPr>
            <a:endParaRPr lang="en-US" sz="2400" b="1" dirty="0"/>
          </a:p>
        </p:txBody>
      </p:sp>
    </p:spTree>
    <p:extLst>
      <p:ext uri="{BB962C8B-B14F-4D97-AF65-F5344CB8AC3E}">
        <p14:creationId xmlns:p14="http://schemas.microsoft.com/office/powerpoint/2010/main" val="290871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CB2D83B-C956-4B5E-BF23-F483490E733B}" type="slidenum">
              <a:rPr lang="en-US" smtClean="0"/>
              <a:pPr/>
              <a:t>14</a:t>
            </a:fld>
            <a:endParaRPr lang="en-US" dirty="0"/>
          </a:p>
        </p:txBody>
      </p:sp>
      <p:sp>
        <p:nvSpPr>
          <p:cNvPr id="6" name="Rectangle 3"/>
          <p:cNvSpPr txBox="1">
            <a:spLocks noChangeArrowheads="1"/>
          </p:cNvSpPr>
          <p:nvPr/>
        </p:nvSpPr>
        <p:spPr>
          <a:xfrm>
            <a:off x="1905000" y="304800"/>
            <a:ext cx="6850961" cy="53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dirty="0" smtClean="0"/>
              <a:t>Approval Requirements</a:t>
            </a:r>
          </a:p>
          <a:p>
            <a:endParaRPr lang="en-US" sz="2400" b="1" dirty="0" smtClean="0"/>
          </a:p>
          <a:p>
            <a:pPr marL="690562" lvl="2" indent="0">
              <a:buFont typeface="Arial" panose="020B0604020202020204" pitchFamily="34" charset="0"/>
              <a:buNone/>
            </a:pPr>
            <a:endParaRPr lang="en-US" b="1" dirty="0" smtClean="0"/>
          </a:p>
          <a:p>
            <a:endParaRPr lang="en-US" sz="2400" b="1" dirty="0" smtClean="0"/>
          </a:p>
          <a:p>
            <a:endParaRPr lang="en-US" sz="2400" b="1" dirty="0" smtClean="0"/>
          </a:p>
          <a:p>
            <a:endParaRPr lang="en-US" sz="2400" b="1" dirty="0" smtClean="0"/>
          </a:p>
          <a:p>
            <a:endParaRPr lang="en-US" sz="2400" b="1" dirty="0" smtClean="0"/>
          </a:p>
          <a:p>
            <a:pPr>
              <a:buFont typeface="Wingdings" pitchFamily="2" charset="2"/>
              <a:buNone/>
            </a:pPr>
            <a:endParaRPr lang="en-US" sz="2400" b="1" dirty="0"/>
          </a:p>
        </p:txBody>
      </p:sp>
      <p:graphicFrame>
        <p:nvGraphicFramePr>
          <p:cNvPr id="7" name="Content Placeholder 3"/>
          <p:cNvGraphicFramePr>
            <a:graphicFrameLocks/>
          </p:cNvGraphicFramePr>
          <p:nvPr>
            <p:extLst>
              <p:ext uri="{D42A27DB-BD31-4B8C-83A1-F6EECF244321}">
                <p14:modId xmlns:p14="http://schemas.microsoft.com/office/powerpoint/2010/main" val="945500498"/>
              </p:ext>
            </p:extLst>
          </p:nvPr>
        </p:nvGraphicFramePr>
        <p:xfrm>
          <a:off x="174171" y="1066800"/>
          <a:ext cx="8797873" cy="5454651"/>
        </p:xfrm>
        <a:graphic>
          <a:graphicData uri="http://schemas.openxmlformats.org/drawingml/2006/table">
            <a:tbl>
              <a:tblPr firstRow="1" bandRow="1">
                <a:tableStyleId>{5C22544A-7EE6-4342-B048-85BDC9FD1C3A}</a:tableStyleId>
              </a:tblPr>
              <a:tblGrid>
                <a:gridCol w="4702629"/>
                <a:gridCol w="1371600"/>
                <a:gridCol w="1066800"/>
                <a:gridCol w="1656844"/>
              </a:tblGrid>
              <a:tr h="292290">
                <a:tc>
                  <a:txBody>
                    <a:bodyPr/>
                    <a:lstStyle/>
                    <a:p>
                      <a:endParaRPr lang="en-US" sz="1800" dirty="0"/>
                    </a:p>
                  </a:txBody>
                  <a:tcPr/>
                </a:tc>
                <a:tc>
                  <a:txBody>
                    <a:bodyPr/>
                    <a:lstStyle/>
                    <a:p>
                      <a:pPr algn="ctr"/>
                      <a:r>
                        <a:rPr lang="en-US" sz="1400" dirty="0" err="1" smtClean="0"/>
                        <a:t>Dept</a:t>
                      </a:r>
                      <a:endParaRPr lang="en-US" sz="1400" dirty="0"/>
                    </a:p>
                  </a:txBody>
                  <a:tcPr anchor="b"/>
                </a:tc>
                <a:tc>
                  <a:txBody>
                    <a:bodyPr/>
                    <a:lstStyle/>
                    <a:p>
                      <a:pPr algn="ctr"/>
                      <a:r>
                        <a:rPr lang="en-US" sz="1400" dirty="0" smtClean="0"/>
                        <a:t>OSR</a:t>
                      </a:r>
                      <a:endParaRPr lang="en-US" sz="1400" dirty="0"/>
                    </a:p>
                  </a:txBody>
                  <a:tcPr anchor="b"/>
                </a:tc>
                <a:tc>
                  <a:txBody>
                    <a:bodyPr/>
                    <a:lstStyle/>
                    <a:p>
                      <a:pPr algn="ctr"/>
                      <a:r>
                        <a:rPr lang="en-US" sz="1400" dirty="0" smtClean="0"/>
                        <a:t>Accounting Services</a:t>
                      </a:r>
                      <a:endParaRPr lang="en-US" sz="1400" dirty="0"/>
                    </a:p>
                  </a:txBody>
                  <a:tcPr anchor="b"/>
                </a:tc>
              </a:tr>
              <a:tr h="281371">
                <a:tc>
                  <a:txBody>
                    <a:bodyPr/>
                    <a:lstStyle/>
                    <a:p>
                      <a:r>
                        <a:rPr lang="en-US" sz="1400" dirty="0" smtClean="0"/>
                        <a:t>Billing</a:t>
                      </a:r>
                      <a:endParaRPr lang="en-US" sz="1400" dirty="0"/>
                    </a:p>
                  </a:txBody>
                  <a:tcPr/>
                </a:tc>
                <a:tc>
                  <a:txBody>
                    <a:bodyPr/>
                    <a:lstStyle/>
                    <a:p>
                      <a:pPr algn="ctr"/>
                      <a:r>
                        <a:rPr lang="en-US" sz="1400" dirty="0" smtClean="0"/>
                        <a:t>Basic</a:t>
                      </a:r>
                      <a:endParaRPr lang="en-US" sz="1400" dirty="0"/>
                    </a:p>
                  </a:txBody>
                  <a:tcPr/>
                </a:tc>
                <a:tc>
                  <a:txBody>
                    <a:bodyPr/>
                    <a:lstStyle/>
                    <a:p>
                      <a:pPr algn="ctr"/>
                      <a:r>
                        <a:rPr lang="en-US" sz="1400" dirty="0" smtClean="0"/>
                        <a:t>Yes</a:t>
                      </a:r>
                      <a:endParaRPr lang="en-US" sz="1400" dirty="0"/>
                    </a:p>
                  </a:txBody>
                  <a:tcPr/>
                </a:tc>
                <a:tc>
                  <a:txBody>
                    <a:bodyPr/>
                    <a:lstStyle/>
                    <a:p>
                      <a:pPr algn="ctr"/>
                      <a:r>
                        <a:rPr lang="en-US" sz="1400" dirty="0" smtClean="0"/>
                        <a:t>If $1,000 or greater</a:t>
                      </a:r>
                      <a:endParaRPr lang="en-US" sz="1400" dirty="0"/>
                    </a:p>
                  </a:txBody>
                  <a:tcPr/>
                </a:tc>
              </a:tr>
              <a:tr h="249527">
                <a:tc>
                  <a:txBody>
                    <a:bodyPr/>
                    <a:lstStyle/>
                    <a:p>
                      <a:r>
                        <a:rPr lang="en-US" sz="1400" dirty="0" smtClean="0"/>
                        <a:t>Correcting JE</a:t>
                      </a:r>
                      <a:endParaRPr lang="en-US" sz="1400" dirty="0"/>
                    </a:p>
                  </a:txBody>
                  <a:tcPr/>
                </a:tc>
                <a:tc>
                  <a:txBody>
                    <a:bodyPr/>
                    <a:lstStyle/>
                    <a:p>
                      <a:pPr algn="ctr"/>
                      <a:r>
                        <a:rPr lang="en-US" sz="1400" dirty="0" smtClean="0"/>
                        <a:t>Basic</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p>
                  </a:txBody>
                  <a:tcPr/>
                </a:tc>
                <a:tc>
                  <a:txBody>
                    <a:bodyPr/>
                    <a:lstStyle/>
                    <a:p>
                      <a:pPr algn="ctr"/>
                      <a:r>
                        <a:rPr lang="en-US" sz="1400" dirty="0" smtClean="0"/>
                        <a:t>No</a:t>
                      </a:r>
                      <a:endParaRPr lang="en-US" sz="1400" dirty="0"/>
                    </a:p>
                  </a:txBody>
                  <a:tcPr/>
                </a:tc>
              </a:tr>
              <a:tr h="312914">
                <a:tc>
                  <a:txBody>
                    <a:bodyPr/>
                    <a:lstStyle/>
                    <a:p>
                      <a:r>
                        <a:rPr lang="en-US" sz="1400" dirty="0" smtClean="0"/>
                        <a:t>Correcting Voucher JE</a:t>
                      </a:r>
                      <a:endParaRPr lang="en-US" sz="1400" dirty="0"/>
                    </a:p>
                  </a:txBody>
                  <a:tcPr/>
                </a:tc>
                <a:tc>
                  <a:txBody>
                    <a:bodyPr/>
                    <a:lstStyle/>
                    <a:p>
                      <a:pPr algn="ctr"/>
                      <a:r>
                        <a:rPr lang="en-US" sz="1400" smtClean="0"/>
                        <a:t>Basic</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p>
                  </a:txBody>
                  <a:tcPr/>
                </a:tc>
                <a:tc>
                  <a:txBody>
                    <a:bodyPr/>
                    <a:lstStyle/>
                    <a:p>
                      <a:pPr algn="ctr"/>
                      <a:r>
                        <a:rPr lang="en-US" sz="1400" dirty="0" smtClean="0"/>
                        <a:t>No</a:t>
                      </a:r>
                      <a:endParaRPr lang="en-US" sz="1400" dirty="0"/>
                    </a:p>
                  </a:txBody>
                  <a:tcPr/>
                </a:tc>
              </a:tr>
              <a:tr h="328605">
                <a:tc>
                  <a:txBody>
                    <a:bodyPr/>
                    <a:lstStyle/>
                    <a:p>
                      <a:r>
                        <a:rPr lang="en-US" sz="1400" dirty="0" smtClean="0"/>
                        <a:t>Departmental One Card Deposit</a:t>
                      </a:r>
                      <a:endParaRPr lang="en-US" sz="1400" dirty="0"/>
                    </a:p>
                  </a:txBody>
                  <a:tcPr/>
                </a:tc>
                <a:tc>
                  <a:txBody>
                    <a:bodyPr/>
                    <a:lstStyle/>
                    <a:p>
                      <a:pPr algn="ctr"/>
                      <a:r>
                        <a:rPr lang="en-US" sz="1400" smtClean="0"/>
                        <a:t>Basic</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p>
                  </a:txBody>
                  <a:tcPr/>
                </a:tc>
                <a:tc>
                  <a:txBody>
                    <a:bodyPr/>
                    <a:lstStyle/>
                    <a:p>
                      <a:pPr algn="ctr"/>
                      <a:r>
                        <a:rPr lang="en-US" sz="1400" dirty="0" smtClean="0"/>
                        <a:t>If $1,000 or greater</a:t>
                      </a:r>
                      <a:endParaRPr lang="en-US" sz="1400" dirty="0"/>
                    </a:p>
                  </a:txBody>
                  <a:tcPr/>
                </a:tc>
              </a:tr>
              <a:tr h="318675">
                <a:tc>
                  <a:txBody>
                    <a:bodyPr/>
                    <a:lstStyle/>
                    <a:p>
                      <a:r>
                        <a:rPr lang="en-US" sz="1400" dirty="0" smtClean="0"/>
                        <a:t>Departmental One Card Purchase</a:t>
                      </a:r>
                      <a:endParaRPr lang="en-US" sz="1400" dirty="0"/>
                    </a:p>
                  </a:txBody>
                  <a:tcPr/>
                </a:tc>
                <a:tc>
                  <a:txBody>
                    <a:bodyPr/>
                    <a:lstStyle/>
                    <a:p>
                      <a:pPr algn="ctr"/>
                      <a:r>
                        <a:rPr lang="en-US" sz="1400" smtClean="0"/>
                        <a:t>Basic</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p>
                  </a:txBody>
                  <a:tcPr/>
                </a:tc>
                <a:tc>
                  <a:txBody>
                    <a:bodyPr/>
                    <a:lstStyle/>
                    <a:p>
                      <a:pPr algn="ctr"/>
                      <a:r>
                        <a:rPr lang="en-US" sz="1400" dirty="0" smtClean="0"/>
                        <a:t>If $1,000 or greater</a:t>
                      </a:r>
                      <a:endParaRPr lang="en-US" sz="1400" dirty="0"/>
                    </a:p>
                  </a:txBody>
                  <a:tcPr/>
                </a:tc>
              </a:tr>
              <a:tr h="278869">
                <a:tc>
                  <a:txBody>
                    <a:bodyPr/>
                    <a:lstStyle/>
                    <a:p>
                      <a:r>
                        <a:rPr lang="en-US" sz="1400" dirty="0" smtClean="0"/>
                        <a:t>Print Plan Deposit </a:t>
                      </a:r>
                      <a:endParaRPr lang="en-US" sz="1400" dirty="0"/>
                    </a:p>
                  </a:txBody>
                  <a:tcPr/>
                </a:tc>
                <a:tc>
                  <a:txBody>
                    <a:bodyPr/>
                    <a:lstStyle/>
                    <a:p>
                      <a:pPr algn="ctr"/>
                      <a:r>
                        <a:rPr lang="en-US" sz="1400" smtClean="0"/>
                        <a:t>Basic</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p>
                  </a:txBody>
                  <a:tcPr/>
                </a:tc>
                <a:tc>
                  <a:txBody>
                    <a:bodyPr/>
                    <a:lstStyle/>
                    <a:p>
                      <a:pPr algn="ctr"/>
                      <a:r>
                        <a:rPr lang="en-US" sz="1400" dirty="0" smtClean="0"/>
                        <a:t>If $1,000 or greater</a:t>
                      </a:r>
                      <a:endParaRPr lang="en-US" sz="1400" dirty="0"/>
                    </a:p>
                  </a:txBody>
                  <a:tcPr/>
                </a:tc>
              </a:tr>
              <a:tr h="316690">
                <a:tc>
                  <a:txBody>
                    <a:bodyPr/>
                    <a:lstStyle/>
                    <a:p>
                      <a:r>
                        <a:rPr lang="en-US" sz="1400" dirty="0" smtClean="0"/>
                        <a:t>FP Charges &amp; Write Offs (FP Administration)</a:t>
                      </a:r>
                      <a:endParaRPr lang="en-US" sz="1400" dirty="0"/>
                    </a:p>
                  </a:txBody>
                  <a:tcPr/>
                </a:tc>
                <a:tc>
                  <a:txBody>
                    <a:bodyPr/>
                    <a:lstStyle/>
                    <a:p>
                      <a:pPr algn="ctr"/>
                      <a:r>
                        <a:rPr lang="en-US" sz="1400" smtClean="0"/>
                        <a:t>Basic</a:t>
                      </a:r>
                      <a:endParaRPr lang="en-US" sz="1400" dirty="0"/>
                    </a:p>
                  </a:txBody>
                  <a:tcPr/>
                </a:tc>
                <a:tc>
                  <a:txBody>
                    <a:bodyPr/>
                    <a:lstStyle/>
                    <a:p>
                      <a:pPr algn="ctr"/>
                      <a:r>
                        <a:rPr lang="en-US" sz="1400" dirty="0" smtClean="0"/>
                        <a:t>No</a:t>
                      </a:r>
                      <a:endParaRPr lang="en-US" sz="1400" dirty="0"/>
                    </a:p>
                  </a:txBody>
                  <a:tcPr/>
                </a:tc>
                <a:tc>
                  <a:txBody>
                    <a:bodyPr/>
                    <a:lstStyle/>
                    <a:p>
                      <a:pPr algn="ctr"/>
                      <a:r>
                        <a:rPr lang="en-US" sz="1400" dirty="0" smtClean="0"/>
                        <a:t>No</a:t>
                      </a:r>
                      <a:endParaRPr lang="en-US" sz="1400" dirty="0"/>
                    </a:p>
                  </a:txBody>
                  <a:tcPr/>
                </a:tc>
              </a:tr>
              <a:tr h="305088">
                <a:tc>
                  <a:txBody>
                    <a:bodyPr/>
                    <a:lstStyle/>
                    <a:p>
                      <a:r>
                        <a:rPr lang="en-US" sz="1400" dirty="0" smtClean="0"/>
                        <a:t>Residual</a:t>
                      </a:r>
                      <a:r>
                        <a:rPr lang="en-US" sz="1400" baseline="0" dirty="0" smtClean="0"/>
                        <a:t> Transfer</a:t>
                      </a:r>
                      <a:endParaRPr lang="en-US" sz="1400" dirty="0"/>
                    </a:p>
                  </a:txBody>
                  <a:tcPr/>
                </a:tc>
                <a:tc>
                  <a:txBody>
                    <a:bodyPr/>
                    <a:lstStyle/>
                    <a:p>
                      <a:pPr algn="ctr"/>
                      <a:r>
                        <a:rPr lang="en-US" sz="1400" dirty="0" smtClean="0"/>
                        <a:t>Basic</a:t>
                      </a:r>
                      <a:endParaRPr lang="en-US" sz="1400" dirty="0"/>
                    </a:p>
                  </a:txBody>
                  <a:tcPr/>
                </a:tc>
                <a:tc>
                  <a:txBody>
                    <a:bodyPr/>
                    <a:lstStyle/>
                    <a:p>
                      <a:pPr algn="ctr"/>
                      <a:r>
                        <a:rPr lang="en-US" sz="1400" dirty="0" smtClean="0"/>
                        <a:t>Yes</a:t>
                      </a:r>
                      <a:endParaRPr lang="en-US" sz="1400" dirty="0"/>
                    </a:p>
                  </a:txBody>
                  <a:tcPr/>
                </a:tc>
                <a:tc>
                  <a:txBody>
                    <a:bodyPr/>
                    <a:lstStyle/>
                    <a:p>
                      <a:pPr algn="ctr"/>
                      <a:r>
                        <a:rPr lang="en-US" sz="1400" dirty="0" smtClean="0"/>
                        <a:t>No</a:t>
                      </a:r>
                      <a:endParaRPr lang="en-US" sz="1400" dirty="0"/>
                    </a:p>
                  </a:txBody>
                  <a:tcPr/>
                </a:tc>
              </a:tr>
              <a:tr h="312914">
                <a:tc>
                  <a:txBody>
                    <a:bodyPr/>
                    <a:lstStyle/>
                    <a:p>
                      <a:r>
                        <a:rPr lang="en-US" sz="1400" dirty="0" smtClean="0"/>
                        <a:t>Other Campus JE – </a:t>
                      </a:r>
                      <a:r>
                        <a:rPr lang="en-US" sz="1400" dirty="0" err="1" smtClean="0"/>
                        <a:t>Interunit</a:t>
                      </a:r>
                      <a:endParaRPr lang="en-US" sz="1400" dirty="0"/>
                    </a:p>
                  </a:txBody>
                  <a:tcPr/>
                </a:tc>
                <a:tc>
                  <a:txBody>
                    <a:bodyPr/>
                    <a:lstStyle/>
                    <a:p>
                      <a:pPr algn="ctr"/>
                      <a:r>
                        <a:rPr lang="en-US" sz="1400" dirty="0" smtClean="0"/>
                        <a:t>Complex</a:t>
                      </a:r>
                      <a:endParaRPr lang="en-US" sz="1400" dirty="0"/>
                    </a:p>
                  </a:txBody>
                  <a:tcPr/>
                </a:tc>
                <a:tc>
                  <a:txBody>
                    <a:bodyPr/>
                    <a:lstStyle/>
                    <a:p>
                      <a:pPr algn="ctr"/>
                      <a:r>
                        <a:rPr lang="en-US" sz="1400" dirty="0" smtClean="0"/>
                        <a:t>Yes</a:t>
                      </a:r>
                      <a:endParaRPr lang="en-US" sz="1400" dirty="0"/>
                    </a:p>
                  </a:txBody>
                  <a:tcPr/>
                </a:tc>
                <a:tc>
                  <a:txBody>
                    <a:bodyPr/>
                    <a:lstStyle/>
                    <a:p>
                      <a:pPr algn="ctr"/>
                      <a:r>
                        <a:rPr lang="en-US" sz="1400" dirty="0" smtClean="0"/>
                        <a:t>Yes</a:t>
                      </a:r>
                      <a:endParaRPr lang="en-US" sz="1400" dirty="0"/>
                    </a:p>
                  </a:txBody>
                  <a:tcPr/>
                </a:tc>
              </a:tr>
              <a:tr h="3129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Other Campus JE – </a:t>
                      </a:r>
                      <a:r>
                        <a:rPr lang="en-US" sz="1400" dirty="0" err="1" smtClean="0"/>
                        <a:t>Intraunit</a:t>
                      </a:r>
                      <a:endParaRPr lang="en-US" sz="1400" dirty="0"/>
                    </a:p>
                  </a:txBody>
                  <a:tcPr/>
                </a:tc>
                <a:tc>
                  <a:txBody>
                    <a:bodyPr/>
                    <a:lstStyle/>
                    <a:p>
                      <a:pPr algn="ctr"/>
                      <a:r>
                        <a:rPr lang="en-US" sz="1400" dirty="0" smtClean="0"/>
                        <a:t>Complex</a:t>
                      </a:r>
                      <a:endParaRPr lang="en-US" sz="1400" dirty="0"/>
                    </a:p>
                  </a:txBody>
                  <a:tcPr/>
                </a:tc>
                <a:tc>
                  <a:txBody>
                    <a:bodyPr/>
                    <a:lstStyle/>
                    <a:p>
                      <a:pPr algn="ctr"/>
                      <a:r>
                        <a:rPr lang="en-US" sz="1400" dirty="0" smtClean="0"/>
                        <a:t>Yes</a:t>
                      </a:r>
                      <a:endParaRPr lang="en-US" sz="1400" dirty="0"/>
                    </a:p>
                  </a:txBody>
                  <a:tcPr/>
                </a:tc>
                <a:tc>
                  <a:txBody>
                    <a:bodyPr/>
                    <a:lstStyle/>
                    <a:p>
                      <a:pPr algn="ctr"/>
                      <a:r>
                        <a:rPr lang="en-US" sz="1400" dirty="0" smtClean="0"/>
                        <a:t>Yes</a:t>
                      </a:r>
                      <a:endParaRPr lang="en-US" sz="1400" dirty="0"/>
                    </a:p>
                  </a:txBody>
                  <a:tcPr/>
                </a:tc>
              </a:tr>
              <a:tr h="441991">
                <a:tc>
                  <a:txBody>
                    <a:bodyPr/>
                    <a:lstStyle/>
                    <a:p>
                      <a:r>
                        <a:rPr lang="en-US" sz="1400" dirty="0" err="1" smtClean="0"/>
                        <a:t>Univ</a:t>
                      </a:r>
                      <a:r>
                        <a:rPr lang="en-US" sz="1400" baseline="0" dirty="0" smtClean="0"/>
                        <a:t> </a:t>
                      </a:r>
                      <a:r>
                        <a:rPr lang="en-US" sz="1400" dirty="0" smtClean="0"/>
                        <a:t>Endowment Income to Principal Account</a:t>
                      </a:r>
                      <a:endParaRPr lang="en-US" sz="1400" dirty="0"/>
                    </a:p>
                  </a:txBody>
                  <a:tcPr/>
                </a:tc>
                <a:tc>
                  <a:txBody>
                    <a:bodyPr/>
                    <a:lstStyle/>
                    <a:p>
                      <a:pPr algn="ctr"/>
                      <a:r>
                        <a:rPr lang="en-US" sz="1400" dirty="0" smtClean="0"/>
                        <a:t>Complex</a:t>
                      </a:r>
                      <a:endParaRPr lang="en-US" sz="1400" dirty="0"/>
                    </a:p>
                  </a:txBody>
                  <a:tcPr/>
                </a:tc>
                <a:tc>
                  <a:txBody>
                    <a:bodyPr/>
                    <a:lstStyle/>
                    <a:p>
                      <a:pPr algn="ctr"/>
                      <a:r>
                        <a:rPr lang="en-US" sz="1400" dirty="0" smtClean="0"/>
                        <a:t>No</a:t>
                      </a:r>
                      <a:endParaRPr lang="en-US" sz="1400" dirty="0"/>
                    </a:p>
                  </a:txBody>
                  <a:tcPr/>
                </a:tc>
                <a:tc>
                  <a:txBody>
                    <a:bodyPr/>
                    <a:lstStyle/>
                    <a:p>
                      <a:pPr algn="ctr"/>
                      <a:r>
                        <a:rPr lang="en-US" sz="1400" dirty="0" smtClean="0"/>
                        <a:t>No</a:t>
                      </a:r>
                      <a:endParaRPr lang="en-US" sz="1400" dirty="0"/>
                    </a:p>
                  </a:txBody>
                  <a:tcPr/>
                </a:tc>
              </a:tr>
              <a:tr h="380712">
                <a:tc>
                  <a:txBody>
                    <a:bodyPr/>
                    <a:lstStyle/>
                    <a:p>
                      <a:r>
                        <a:rPr lang="en-US" sz="1400" dirty="0" err="1" smtClean="0"/>
                        <a:t>Univ</a:t>
                      </a:r>
                      <a:r>
                        <a:rPr lang="en-US" sz="1400" dirty="0" smtClean="0"/>
                        <a:t> Endowment to </a:t>
                      </a:r>
                      <a:r>
                        <a:rPr lang="en-US" sz="1400" dirty="0" err="1" smtClean="0"/>
                        <a:t>Univ</a:t>
                      </a:r>
                      <a:r>
                        <a:rPr lang="en-US" sz="1400" dirty="0" smtClean="0"/>
                        <a:t> Endowment Income Account</a:t>
                      </a:r>
                      <a:endParaRPr lang="en-US" sz="1400" dirty="0"/>
                    </a:p>
                  </a:txBody>
                  <a:tcPr/>
                </a:tc>
                <a:tc>
                  <a:txBody>
                    <a:bodyPr/>
                    <a:lstStyle/>
                    <a:p>
                      <a:pPr algn="ctr"/>
                      <a:r>
                        <a:rPr lang="en-US" sz="1400" dirty="0" smtClean="0"/>
                        <a:t>Complex</a:t>
                      </a:r>
                      <a:endParaRPr lang="en-US" sz="1400" dirty="0"/>
                    </a:p>
                  </a:txBody>
                  <a:tcPr/>
                </a:tc>
                <a:tc>
                  <a:txBody>
                    <a:bodyPr/>
                    <a:lstStyle/>
                    <a:p>
                      <a:pPr algn="ctr"/>
                      <a:r>
                        <a:rPr lang="en-US" sz="1400" dirty="0" smtClean="0"/>
                        <a:t>No</a:t>
                      </a:r>
                      <a:endParaRPr lang="en-US" sz="1400" dirty="0"/>
                    </a:p>
                  </a:txBody>
                  <a:tcPr/>
                </a:tc>
                <a:tc>
                  <a:txBody>
                    <a:bodyPr/>
                    <a:lstStyle/>
                    <a:p>
                      <a:pPr algn="ctr"/>
                      <a:r>
                        <a:rPr lang="en-US" sz="1400" dirty="0" smtClean="0"/>
                        <a:t>No</a:t>
                      </a:r>
                      <a:endParaRPr lang="en-US" sz="1400" dirty="0"/>
                    </a:p>
                  </a:txBody>
                  <a:tcPr/>
                </a:tc>
              </a:tr>
              <a:tr h="288860">
                <a:tc>
                  <a:txBody>
                    <a:bodyPr/>
                    <a:lstStyle/>
                    <a:p>
                      <a:r>
                        <a:rPr lang="en-US" sz="1400" dirty="0" smtClean="0"/>
                        <a:t>Agency Endowment Income to Agency Endowment Principal Account</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Complex</a:t>
                      </a:r>
                    </a:p>
                  </a:txBody>
                  <a:tcPr/>
                </a:tc>
                <a:tc>
                  <a:txBody>
                    <a:bodyPr/>
                    <a:lstStyle/>
                    <a:p>
                      <a:pPr algn="ctr"/>
                      <a:r>
                        <a:rPr lang="en-US" sz="1400" dirty="0" smtClean="0"/>
                        <a:t>No</a:t>
                      </a:r>
                      <a:endParaRPr lang="en-US" sz="1400" dirty="0"/>
                    </a:p>
                  </a:txBody>
                  <a:tcPr/>
                </a:tc>
                <a:tc>
                  <a:txBody>
                    <a:bodyPr/>
                    <a:lstStyle/>
                    <a:p>
                      <a:pPr algn="ctr"/>
                      <a:r>
                        <a:rPr lang="en-US" sz="1400" dirty="0" smtClean="0"/>
                        <a:t>No</a:t>
                      </a:r>
                      <a:endParaRPr lang="en-US" sz="1400" dirty="0"/>
                    </a:p>
                  </a:txBody>
                  <a:tcPr/>
                </a:tc>
              </a:tr>
              <a:tr h="312914">
                <a:tc>
                  <a:txBody>
                    <a:bodyPr/>
                    <a:lstStyle/>
                    <a:p>
                      <a:r>
                        <a:rPr lang="en-US" sz="1400" dirty="0" smtClean="0"/>
                        <a:t>Foundation Allocation to </a:t>
                      </a:r>
                      <a:r>
                        <a:rPr lang="en-US" sz="1400" dirty="0" err="1" smtClean="0"/>
                        <a:t>Univ</a:t>
                      </a:r>
                      <a:r>
                        <a:rPr lang="en-US" sz="1400" dirty="0" smtClean="0"/>
                        <a:t> Restricted/ Unrestricted Gift</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Complex</a:t>
                      </a:r>
                    </a:p>
                  </a:txBody>
                  <a:tcPr/>
                </a:tc>
                <a:tc>
                  <a:txBody>
                    <a:bodyPr/>
                    <a:lstStyle/>
                    <a:p>
                      <a:pPr algn="ctr"/>
                      <a:r>
                        <a:rPr lang="en-US" sz="1400" dirty="0" smtClean="0"/>
                        <a:t>No</a:t>
                      </a:r>
                      <a:endParaRPr lang="en-US" sz="1400" dirty="0"/>
                    </a:p>
                  </a:txBody>
                  <a:tcPr/>
                </a:tc>
                <a:tc>
                  <a:txBody>
                    <a:bodyPr/>
                    <a:lstStyle/>
                    <a:p>
                      <a:pPr algn="ctr"/>
                      <a:r>
                        <a:rPr lang="en-US" sz="1400" dirty="0" smtClean="0"/>
                        <a:t>No</a:t>
                      </a:r>
                      <a:endParaRPr lang="en-US" sz="1400" dirty="0"/>
                    </a:p>
                  </a:txBody>
                  <a:tcPr/>
                </a:tc>
              </a:tr>
              <a:tr h="312914">
                <a:tc>
                  <a:txBody>
                    <a:bodyPr/>
                    <a:lstStyle/>
                    <a:p>
                      <a:r>
                        <a:rPr lang="en-US" sz="1400" dirty="0" smtClean="0"/>
                        <a:t>Gift to Gift</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Complex</a:t>
                      </a:r>
                    </a:p>
                  </a:txBody>
                  <a:tcPr/>
                </a:tc>
                <a:tc>
                  <a:txBody>
                    <a:bodyPr/>
                    <a:lstStyle/>
                    <a:p>
                      <a:pPr algn="ctr"/>
                      <a:r>
                        <a:rPr lang="en-US" sz="1400" dirty="0" smtClean="0"/>
                        <a:t>No</a:t>
                      </a:r>
                      <a:endParaRPr lang="en-US" sz="1400" dirty="0"/>
                    </a:p>
                  </a:txBody>
                  <a:tcPr/>
                </a:tc>
                <a:tc>
                  <a:txBody>
                    <a:bodyPr/>
                    <a:lstStyle/>
                    <a:p>
                      <a:pPr algn="ctr"/>
                      <a:r>
                        <a:rPr lang="en-US" sz="1400" dirty="0" smtClean="0"/>
                        <a:t>Yes</a:t>
                      </a:r>
                      <a:endParaRPr lang="en-US" sz="1400" dirty="0"/>
                    </a:p>
                  </a:txBody>
                  <a:tcPr/>
                </a:tc>
              </a:tr>
            </a:tbl>
          </a:graphicData>
        </a:graphic>
      </p:graphicFrame>
    </p:spTree>
    <p:extLst>
      <p:ext uri="{BB962C8B-B14F-4D97-AF65-F5344CB8AC3E}">
        <p14:creationId xmlns:p14="http://schemas.microsoft.com/office/powerpoint/2010/main" val="2318585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CB2D83B-C956-4B5E-BF23-F483490E733B}" type="slidenum">
              <a:rPr lang="en-US" smtClean="0"/>
              <a:pPr/>
              <a:t>15</a:t>
            </a:fld>
            <a:endParaRPr lang="en-US" dirty="0"/>
          </a:p>
        </p:txBody>
      </p:sp>
      <p:sp>
        <p:nvSpPr>
          <p:cNvPr id="6" name="Rectangle 3"/>
          <p:cNvSpPr txBox="1">
            <a:spLocks noChangeArrowheads="1"/>
          </p:cNvSpPr>
          <p:nvPr/>
        </p:nvSpPr>
        <p:spPr>
          <a:xfrm>
            <a:off x="1905000" y="304800"/>
            <a:ext cx="6850961" cy="53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dirty="0" smtClean="0"/>
              <a:t>Attachment Requirements</a:t>
            </a:r>
          </a:p>
          <a:p>
            <a:endParaRPr lang="en-US" sz="2400" b="1" dirty="0" smtClean="0"/>
          </a:p>
          <a:p>
            <a:pPr marL="690562" lvl="2" indent="0">
              <a:buFont typeface="Arial" panose="020B0604020202020204" pitchFamily="34" charset="0"/>
              <a:buNone/>
            </a:pPr>
            <a:endParaRPr lang="en-US" b="1" dirty="0" smtClean="0"/>
          </a:p>
          <a:p>
            <a:endParaRPr lang="en-US" sz="2400" b="1" dirty="0" smtClean="0"/>
          </a:p>
          <a:p>
            <a:endParaRPr lang="en-US" sz="2400" b="1" dirty="0" smtClean="0"/>
          </a:p>
          <a:p>
            <a:endParaRPr lang="en-US" sz="2400" b="1" dirty="0" smtClean="0"/>
          </a:p>
          <a:p>
            <a:endParaRPr lang="en-US" sz="2400" b="1" dirty="0" smtClean="0"/>
          </a:p>
          <a:p>
            <a:pPr>
              <a:buFont typeface="Wingdings" pitchFamily="2" charset="2"/>
              <a:buNone/>
            </a:pPr>
            <a:endParaRPr lang="en-US" sz="2400" b="1" dirty="0"/>
          </a:p>
        </p:txBody>
      </p:sp>
      <p:graphicFrame>
        <p:nvGraphicFramePr>
          <p:cNvPr id="4" name="Content Placeholder 3"/>
          <p:cNvGraphicFramePr>
            <a:graphicFrameLocks/>
          </p:cNvGraphicFramePr>
          <p:nvPr>
            <p:extLst>
              <p:ext uri="{D42A27DB-BD31-4B8C-83A1-F6EECF244321}">
                <p14:modId xmlns:p14="http://schemas.microsoft.com/office/powerpoint/2010/main" val="3858293464"/>
              </p:ext>
            </p:extLst>
          </p:nvPr>
        </p:nvGraphicFramePr>
        <p:xfrm>
          <a:off x="174171" y="838200"/>
          <a:ext cx="8741229" cy="5646914"/>
        </p:xfrm>
        <a:graphic>
          <a:graphicData uri="http://schemas.openxmlformats.org/drawingml/2006/table">
            <a:tbl>
              <a:tblPr firstRow="1" bandRow="1">
                <a:tableStyleId>{5C22544A-7EE6-4342-B048-85BDC9FD1C3A}</a:tableStyleId>
              </a:tblPr>
              <a:tblGrid>
                <a:gridCol w="4702629"/>
                <a:gridCol w="4038600"/>
              </a:tblGrid>
              <a:tr h="304800">
                <a:tc>
                  <a:txBody>
                    <a:bodyPr/>
                    <a:lstStyle/>
                    <a:p>
                      <a:endParaRPr lang="en-US" dirty="0"/>
                    </a:p>
                  </a:txBody>
                  <a:tcPr/>
                </a:tc>
                <a:tc>
                  <a:txBody>
                    <a:bodyPr/>
                    <a:lstStyle/>
                    <a:p>
                      <a:pPr algn="ctr"/>
                      <a:r>
                        <a:rPr lang="en-US" sz="1400" dirty="0" smtClean="0"/>
                        <a:t>Attachment Requirement</a:t>
                      </a:r>
                      <a:endParaRPr lang="en-US" sz="1400" dirty="0"/>
                    </a:p>
                  </a:txBody>
                  <a:tcPr anchor="b"/>
                </a:tc>
              </a:tr>
              <a:tr h="697410">
                <a:tc>
                  <a:txBody>
                    <a:bodyPr/>
                    <a:lstStyle/>
                    <a:p>
                      <a:r>
                        <a:rPr lang="en-US" sz="1400" dirty="0" smtClean="0"/>
                        <a:t>Billing</a:t>
                      </a:r>
                      <a:endParaRPr lang="en-US" sz="1400" dirty="0"/>
                    </a:p>
                  </a:txBody>
                  <a:tcPr/>
                </a:tc>
                <a:tc>
                  <a:txBody>
                    <a:bodyPr/>
                    <a:lstStyle/>
                    <a:p>
                      <a:pPr marL="0" algn="l" defTabSz="914400" rtl="0" eaLnBrk="1" fontAlgn="b" latinLnBrk="0" hangingPunct="1"/>
                      <a:r>
                        <a:rPr lang="en-US" sz="1400" b="0" i="0" u="none" strike="noStrike" kern="1200" dirty="0" smtClean="0">
                          <a:solidFill>
                            <a:srgbClr val="000000"/>
                          </a:solidFill>
                          <a:effectLst/>
                          <a:latin typeface="Calibri"/>
                          <a:ea typeface="+mn-ea"/>
                          <a:cs typeface="+mn-cs"/>
                        </a:rPr>
                        <a:t>Memo stating what goods or services the billed </a:t>
                      </a:r>
                      <a:r>
                        <a:rPr lang="en-US" sz="1400" b="0" i="0" u="none" strike="noStrike" kern="1200" dirty="0" err="1" smtClean="0">
                          <a:solidFill>
                            <a:srgbClr val="000000"/>
                          </a:solidFill>
                          <a:effectLst/>
                          <a:latin typeface="Calibri"/>
                          <a:ea typeface="+mn-ea"/>
                          <a:cs typeface="+mn-cs"/>
                        </a:rPr>
                        <a:t>dept</a:t>
                      </a:r>
                      <a:r>
                        <a:rPr lang="en-US" sz="1400" b="0" i="0" u="none" strike="noStrike" kern="1200" dirty="0" smtClean="0">
                          <a:solidFill>
                            <a:srgbClr val="000000"/>
                          </a:solidFill>
                          <a:effectLst/>
                          <a:latin typeface="Calibri"/>
                          <a:ea typeface="+mn-ea"/>
                          <a:cs typeface="+mn-cs"/>
                        </a:rPr>
                        <a:t> is being charged for, beginning and ending billing date, Invoice # and if the Invoice was sent to Dept.</a:t>
                      </a:r>
                      <a:endParaRPr lang="en-US" sz="1400" b="0" i="0" u="none" strike="noStrike" kern="1200" dirty="0">
                        <a:solidFill>
                          <a:srgbClr val="000000"/>
                        </a:solidFill>
                        <a:effectLst/>
                        <a:latin typeface="Calibri"/>
                        <a:ea typeface="+mn-ea"/>
                        <a:cs typeface="+mn-cs"/>
                      </a:endParaRPr>
                    </a:p>
                  </a:txBody>
                  <a:tcPr/>
                </a:tc>
              </a:tr>
              <a:tr h="198120">
                <a:tc>
                  <a:txBody>
                    <a:bodyPr/>
                    <a:lstStyle/>
                    <a:p>
                      <a:r>
                        <a:rPr lang="en-US" sz="1400" dirty="0" smtClean="0"/>
                        <a:t>Correcting JE</a:t>
                      </a:r>
                      <a:endParaRPr lang="en-US" sz="1400" dirty="0"/>
                    </a:p>
                  </a:txBody>
                  <a:tcPr/>
                </a:tc>
                <a:tc>
                  <a:txBody>
                    <a:bodyPr/>
                    <a:lstStyle/>
                    <a:p>
                      <a:pPr marL="112713" indent="0" algn="l" defTabSz="914400" rtl="0" eaLnBrk="1" fontAlgn="b" latinLnBrk="0" hangingPunct="1"/>
                      <a:r>
                        <a:rPr lang="en-US" sz="1400" b="0" i="0" u="none" strike="noStrike" kern="1200" dirty="0">
                          <a:solidFill>
                            <a:srgbClr val="000000"/>
                          </a:solidFill>
                          <a:effectLst/>
                          <a:latin typeface="Calibri"/>
                          <a:ea typeface="+mn-ea"/>
                          <a:cs typeface="+mn-cs"/>
                        </a:rPr>
                        <a:t>Attach </a:t>
                      </a:r>
                      <a:r>
                        <a:rPr lang="en-US" sz="1400" b="0" i="0" u="none" strike="noStrike" kern="1200" dirty="0" smtClean="0">
                          <a:solidFill>
                            <a:srgbClr val="000000"/>
                          </a:solidFill>
                          <a:effectLst/>
                          <a:latin typeface="Calibri"/>
                          <a:ea typeface="+mn-ea"/>
                          <a:cs typeface="+mn-cs"/>
                        </a:rPr>
                        <a:t>justification*</a:t>
                      </a:r>
                      <a:endParaRPr lang="en-US" sz="1400" b="0" i="0" u="none" strike="noStrike" kern="1200" dirty="0">
                        <a:solidFill>
                          <a:srgbClr val="000000"/>
                        </a:solidFill>
                        <a:effectLst/>
                        <a:latin typeface="Calibri"/>
                        <a:ea typeface="+mn-ea"/>
                        <a:cs typeface="+mn-cs"/>
                      </a:endParaRPr>
                    </a:p>
                  </a:txBody>
                  <a:tcPr marL="0" marR="0" marT="0" marB="0" anchor="b"/>
                </a:tc>
              </a:tr>
              <a:tr h="198120">
                <a:tc>
                  <a:txBody>
                    <a:bodyPr/>
                    <a:lstStyle/>
                    <a:p>
                      <a:r>
                        <a:rPr lang="en-US" sz="1400" dirty="0" smtClean="0"/>
                        <a:t>Correcting Voucher JE</a:t>
                      </a:r>
                      <a:endParaRPr lang="en-US" sz="1400" dirty="0"/>
                    </a:p>
                  </a:txBody>
                  <a:tcPr/>
                </a:tc>
                <a:tc>
                  <a:txBody>
                    <a:bodyPr/>
                    <a:lstStyle/>
                    <a:p>
                      <a:pPr marL="112713" indent="0" algn="l" defTabSz="914400" rtl="0" eaLnBrk="1" fontAlgn="b" latinLnBrk="0" hangingPunct="1"/>
                      <a:r>
                        <a:rPr lang="en-US" sz="1400" b="0" i="0" u="none" strike="noStrike" kern="1200" dirty="0">
                          <a:solidFill>
                            <a:srgbClr val="000000"/>
                          </a:solidFill>
                          <a:effectLst/>
                          <a:latin typeface="Calibri"/>
                          <a:ea typeface="+mn-ea"/>
                          <a:cs typeface="+mn-cs"/>
                        </a:rPr>
                        <a:t>Attach </a:t>
                      </a:r>
                      <a:r>
                        <a:rPr lang="en-US" sz="1400" b="0" i="0" u="none" strike="noStrike" kern="1200" dirty="0" smtClean="0">
                          <a:solidFill>
                            <a:srgbClr val="000000"/>
                          </a:solidFill>
                          <a:effectLst/>
                          <a:latin typeface="Calibri"/>
                          <a:ea typeface="+mn-ea"/>
                          <a:cs typeface="+mn-cs"/>
                        </a:rPr>
                        <a:t>justification*</a:t>
                      </a:r>
                      <a:endParaRPr lang="en-US" sz="1400" b="0" i="0" u="none" strike="noStrike" kern="1200" dirty="0">
                        <a:solidFill>
                          <a:srgbClr val="000000"/>
                        </a:solidFill>
                        <a:effectLst/>
                        <a:latin typeface="Calibri"/>
                        <a:ea typeface="+mn-ea"/>
                        <a:cs typeface="+mn-cs"/>
                      </a:endParaRPr>
                    </a:p>
                  </a:txBody>
                  <a:tcPr marL="0" marR="0" marT="0" marB="0" anchor="b"/>
                </a:tc>
              </a:tr>
              <a:tr h="350520">
                <a:tc>
                  <a:txBody>
                    <a:bodyPr/>
                    <a:lstStyle/>
                    <a:p>
                      <a:r>
                        <a:rPr lang="en-US" sz="1400" dirty="0" smtClean="0"/>
                        <a:t>Departmental One Card Deposit</a:t>
                      </a:r>
                      <a:endParaRPr lang="en-US" sz="1400" dirty="0"/>
                    </a:p>
                  </a:txBody>
                  <a:tcPr/>
                </a:tc>
                <a:tc>
                  <a:txBody>
                    <a:bodyPr/>
                    <a:lstStyle/>
                    <a:p>
                      <a:pPr marL="112713" indent="0" algn="l" defTabSz="914400" rtl="0" eaLnBrk="1" fontAlgn="b" latinLnBrk="0" hangingPunct="1"/>
                      <a:r>
                        <a:rPr lang="en-US" sz="1400" b="0" i="0" u="none" strike="noStrike" kern="1200" dirty="0">
                          <a:solidFill>
                            <a:srgbClr val="000000"/>
                          </a:solidFill>
                          <a:effectLst/>
                          <a:latin typeface="Calibri"/>
                          <a:ea typeface="+mn-ea"/>
                          <a:cs typeface="+mn-cs"/>
                        </a:rPr>
                        <a:t>On a </a:t>
                      </a:r>
                      <a:r>
                        <a:rPr lang="en-US" sz="1400" b="0" i="0" u="none" strike="noStrike" kern="1200" dirty="0" smtClean="0">
                          <a:solidFill>
                            <a:srgbClr val="000000"/>
                          </a:solidFill>
                          <a:effectLst/>
                          <a:latin typeface="Calibri"/>
                          <a:ea typeface="+mn-ea"/>
                          <a:cs typeface="+mn-cs"/>
                        </a:rPr>
                        <a:t>spreadsheet, </a:t>
                      </a:r>
                      <a:r>
                        <a:rPr lang="en-US" sz="1400" b="0" i="0" u="none" strike="noStrike" kern="1200" dirty="0">
                          <a:solidFill>
                            <a:srgbClr val="000000"/>
                          </a:solidFill>
                          <a:effectLst/>
                          <a:latin typeface="Calibri"/>
                          <a:ea typeface="+mn-ea"/>
                          <a:cs typeface="+mn-cs"/>
                        </a:rPr>
                        <a:t>specify the Card name and Number, </a:t>
                      </a:r>
                      <a:r>
                        <a:rPr lang="en-US" sz="1400" b="0" i="0" u="none" strike="noStrike" kern="1200" dirty="0" smtClean="0">
                          <a:solidFill>
                            <a:srgbClr val="000000"/>
                          </a:solidFill>
                          <a:effectLst/>
                          <a:latin typeface="Calibri"/>
                          <a:ea typeface="+mn-ea"/>
                          <a:cs typeface="+mn-cs"/>
                        </a:rPr>
                        <a:t>and amount </a:t>
                      </a:r>
                      <a:r>
                        <a:rPr lang="en-US" sz="1400" b="0" i="0" u="none" strike="noStrike" kern="1200" dirty="0">
                          <a:solidFill>
                            <a:srgbClr val="000000"/>
                          </a:solidFill>
                          <a:effectLst/>
                          <a:latin typeface="Calibri"/>
                          <a:ea typeface="+mn-ea"/>
                          <a:cs typeface="+mn-cs"/>
                        </a:rPr>
                        <a:t>added to the card.</a:t>
                      </a:r>
                    </a:p>
                  </a:txBody>
                  <a:tcPr marL="0" marR="0" marT="0" marB="0" anchor="b"/>
                </a:tc>
              </a:tr>
              <a:tr h="531954">
                <a:tc>
                  <a:txBody>
                    <a:bodyPr/>
                    <a:lstStyle/>
                    <a:p>
                      <a:r>
                        <a:rPr lang="en-US" sz="1400" dirty="0" smtClean="0"/>
                        <a:t>Departmental One Card Purchase</a:t>
                      </a:r>
                      <a:endParaRPr lang="en-US" sz="1400" dirty="0"/>
                    </a:p>
                  </a:txBody>
                  <a:tcPr/>
                </a:tc>
                <a:tc>
                  <a:txBody>
                    <a:bodyPr/>
                    <a:lstStyle/>
                    <a:p>
                      <a:pPr marL="112713" indent="0" algn="l" defTabSz="914400" rtl="0" eaLnBrk="1" fontAlgn="b" latinLnBrk="0" hangingPunct="1"/>
                      <a:r>
                        <a:rPr lang="en-US" sz="1400" b="0" i="0" u="none" strike="noStrike" kern="1200" dirty="0">
                          <a:solidFill>
                            <a:srgbClr val="000000"/>
                          </a:solidFill>
                          <a:effectLst/>
                          <a:latin typeface="Calibri"/>
                          <a:ea typeface="+mn-ea"/>
                          <a:cs typeface="+mn-cs"/>
                        </a:rPr>
                        <a:t>5 or more new cards in spreadsheet specifying chartfield for each card and name that should be on face of card.</a:t>
                      </a:r>
                    </a:p>
                  </a:txBody>
                  <a:tcPr marL="0" marR="0" marT="0" marB="0" anchor="b"/>
                </a:tc>
              </a:tr>
              <a:tr h="380712">
                <a:tc>
                  <a:txBody>
                    <a:bodyPr/>
                    <a:lstStyle/>
                    <a:p>
                      <a:r>
                        <a:rPr lang="en-US" sz="1400" dirty="0" smtClean="0"/>
                        <a:t>Print Plan Deposit </a:t>
                      </a:r>
                      <a:endParaRPr lang="en-US" sz="1400" dirty="0"/>
                    </a:p>
                  </a:txBody>
                  <a:tcPr/>
                </a:tc>
                <a:tc>
                  <a:txBody>
                    <a:bodyPr/>
                    <a:lstStyle/>
                    <a:p>
                      <a:pPr marL="112713" indent="0" algn="l" defTabSz="914400" rtl="0" eaLnBrk="1" fontAlgn="b" latinLnBrk="0" hangingPunct="1"/>
                      <a:r>
                        <a:rPr lang="en-US" sz="1400" b="0" i="0" u="none" strike="noStrike" kern="1200" dirty="0">
                          <a:solidFill>
                            <a:srgbClr val="000000"/>
                          </a:solidFill>
                          <a:effectLst/>
                          <a:latin typeface="Calibri"/>
                          <a:ea typeface="+mn-ea"/>
                          <a:cs typeface="+mn-cs"/>
                        </a:rPr>
                        <a:t>Spreadsheet listing individuals PID, first and last name, amount to add to the One Card.</a:t>
                      </a:r>
                    </a:p>
                  </a:txBody>
                  <a:tcPr marL="0" marR="0" marT="0" marB="0" anchor="b"/>
                </a:tc>
              </a:tr>
              <a:tr h="264022">
                <a:tc>
                  <a:txBody>
                    <a:bodyPr/>
                    <a:lstStyle/>
                    <a:p>
                      <a:r>
                        <a:rPr lang="en-US" sz="1400" dirty="0" smtClean="0"/>
                        <a:t>FP Charges &amp; Write Offs (FP Administration)</a:t>
                      </a:r>
                      <a:endParaRPr lang="en-US" sz="1400" dirty="0"/>
                    </a:p>
                  </a:txBody>
                  <a:tcPr/>
                </a:tc>
                <a:tc>
                  <a:txBody>
                    <a:bodyPr/>
                    <a:lstStyle/>
                    <a:p>
                      <a:pPr marL="112713" indent="0" algn="l" defTabSz="914400" rtl="0" eaLnBrk="1" fontAlgn="b" latinLnBrk="0" hangingPunct="1"/>
                      <a:r>
                        <a:rPr lang="en-US" sz="1400" b="0" i="0" u="none" strike="noStrike" kern="1200" dirty="0">
                          <a:solidFill>
                            <a:srgbClr val="000000"/>
                          </a:solidFill>
                          <a:effectLst/>
                          <a:latin typeface="Calibri"/>
                          <a:ea typeface="+mn-ea"/>
                          <a:cs typeface="+mn-cs"/>
                        </a:rPr>
                        <a:t>Attach </a:t>
                      </a:r>
                      <a:r>
                        <a:rPr lang="en-US" sz="1400" b="0" i="0" u="none" strike="noStrike" kern="1200" dirty="0" smtClean="0">
                          <a:solidFill>
                            <a:srgbClr val="000000"/>
                          </a:solidFill>
                          <a:effectLst/>
                          <a:latin typeface="Calibri"/>
                          <a:ea typeface="+mn-ea"/>
                          <a:cs typeface="+mn-cs"/>
                        </a:rPr>
                        <a:t>justification*</a:t>
                      </a:r>
                      <a:endParaRPr lang="en-US" sz="1400" b="0" i="0" u="none" strike="noStrike" kern="1200" dirty="0">
                        <a:solidFill>
                          <a:srgbClr val="000000"/>
                        </a:solidFill>
                        <a:effectLst/>
                        <a:latin typeface="Calibri"/>
                        <a:ea typeface="+mn-ea"/>
                        <a:cs typeface="+mn-cs"/>
                      </a:endParaRPr>
                    </a:p>
                  </a:txBody>
                  <a:tcPr marL="0" marR="0" marT="0" marB="0" anchor="b"/>
                </a:tc>
              </a:tr>
              <a:tr h="187822">
                <a:tc>
                  <a:txBody>
                    <a:bodyPr/>
                    <a:lstStyle/>
                    <a:p>
                      <a:r>
                        <a:rPr lang="en-US" sz="1400" dirty="0" smtClean="0"/>
                        <a:t>Residual</a:t>
                      </a:r>
                      <a:r>
                        <a:rPr lang="en-US" sz="1400" baseline="0" dirty="0" smtClean="0"/>
                        <a:t> Transfer</a:t>
                      </a:r>
                      <a:endParaRPr lang="en-US" sz="1400" dirty="0"/>
                    </a:p>
                  </a:txBody>
                  <a:tcPr/>
                </a:tc>
                <a:tc>
                  <a:txBody>
                    <a:bodyPr/>
                    <a:lstStyle/>
                    <a:p>
                      <a:pPr marL="112713" indent="0" algn="l" defTabSz="914400" rtl="0" eaLnBrk="1" fontAlgn="b" latinLnBrk="0" hangingPunct="1"/>
                      <a:r>
                        <a:rPr lang="en-US" sz="1400" b="0" i="0" u="none" strike="noStrike" kern="1200" dirty="0">
                          <a:solidFill>
                            <a:srgbClr val="000000"/>
                          </a:solidFill>
                          <a:effectLst/>
                          <a:latin typeface="Calibri"/>
                          <a:ea typeface="+mn-ea"/>
                          <a:cs typeface="+mn-cs"/>
                        </a:rPr>
                        <a:t>Attach justification and any approvals required.</a:t>
                      </a:r>
                    </a:p>
                  </a:txBody>
                  <a:tcPr marL="0" marR="0" marT="0" marB="0" anchor="b"/>
                </a:tc>
              </a:tr>
              <a:tr h="187822">
                <a:tc>
                  <a:txBody>
                    <a:bodyPr/>
                    <a:lstStyle/>
                    <a:p>
                      <a:r>
                        <a:rPr lang="en-US" sz="1400" dirty="0" smtClean="0"/>
                        <a:t>Other Campus JE</a:t>
                      </a:r>
                      <a:endParaRPr lang="en-US" sz="1400" dirty="0"/>
                    </a:p>
                  </a:txBody>
                  <a:tcPr/>
                </a:tc>
                <a:tc>
                  <a:txBody>
                    <a:bodyPr/>
                    <a:lstStyle/>
                    <a:p>
                      <a:pPr marL="112713" indent="0" algn="l" defTabSz="914400" rtl="0" eaLnBrk="1" fontAlgn="b" latinLnBrk="0" hangingPunct="1"/>
                      <a:r>
                        <a:rPr lang="en-US" sz="1400" b="0" i="0" u="none" strike="noStrike" kern="1200" dirty="0">
                          <a:solidFill>
                            <a:srgbClr val="000000"/>
                          </a:solidFill>
                          <a:effectLst/>
                          <a:latin typeface="Calibri"/>
                          <a:ea typeface="+mn-ea"/>
                          <a:cs typeface="+mn-cs"/>
                        </a:rPr>
                        <a:t>Attach </a:t>
                      </a:r>
                      <a:r>
                        <a:rPr lang="en-US" sz="1400" b="0" i="0" u="none" strike="noStrike" kern="1200" dirty="0" smtClean="0">
                          <a:solidFill>
                            <a:srgbClr val="000000"/>
                          </a:solidFill>
                          <a:effectLst/>
                          <a:latin typeface="Calibri"/>
                          <a:ea typeface="+mn-ea"/>
                          <a:cs typeface="+mn-cs"/>
                        </a:rPr>
                        <a:t>justification*</a:t>
                      </a:r>
                      <a:endParaRPr lang="en-US" sz="1400" b="0" i="0" u="none" strike="noStrike" kern="1200" dirty="0">
                        <a:solidFill>
                          <a:srgbClr val="000000"/>
                        </a:solidFill>
                        <a:effectLst/>
                        <a:latin typeface="Calibri"/>
                        <a:ea typeface="+mn-ea"/>
                        <a:cs typeface="+mn-cs"/>
                      </a:endParaRPr>
                    </a:p>
                  </a:txBody>
                  <a:tcPr marL="0" marR="0" marT="0" marB="0" anchor="b"/>
                </a:tc>
              </a:tr>
              <a:tr h="152400">
                <a:tc>
                  <a:txBody>
                    <a:bodyPr/>
                    <a:lstStyle/>
                    <a:p>
                      <a:r>
                        <a:rPr lang="en-US" sz="1400" dirty="0" err="1" smtClean="0"/>
                        <a:t>Univ</a:t>
                      </a:r>
                      <a:r>
                        <a:rPr lang="en-US" sz="1400" baseline="0" dirty="0" smtClean="0"/>
                        <a:t> </a:t>
                      </a:r>
                      <a:r>
                        <a:rPr lang="en-US" sz="1400" dirty="0" smtClean="0"/>
                        <a:t>Endowment Income to Principal Account</a:t>
                      </a:r>
                      <a:endParaRPr lang="en-US" sz="1400" dirty="0"/>
                    </a:p>
                  </a:txBody>
                  <a:tcPr/>
                </a:tc>
                <a:tc>
                  <a:txBody>
                    <a:bodyPr/>
                    <a:lstStyle/>
                    <a:p>
                      <a:pPr marL="112713" indent="0" algn="l" defTabSz="914400" rtl="0" eaLnBrk="1" fontAlgn="b" latinLnBrk="0" hangingPunct="1"/>
                      <a:r>
                        <a:rPr lang="en-US" sz="1400" b="0" i="0" u="none" strike="noStrike" kern="1200" dirty="0">
                          <a:solidFill>
                            <a:srgbClr val="000000"/>
                          </a:solidFill>
                          <a:effectLst/>
                          <a:latin typeface="Calibri"/>
                          <a:ea typeface="+mn-ea"/>
                          <a:cs typeface="+mn-cs"/>
                        </a:rPr>
                        <a:t>Attach </a:t>
                      </a:r>
                      <a:r>
                        <a:rPr lang="en-US" sz="1400" b="0" i="0" u="none" strike="noStrike" kern="1200" dirty="0" smtClean="0">
                          <a:solidFill>
                            <a:srgbClr val="000000"/>
                          </a:solidFill>
                          <a:effectLst/>
                          <a:latin typeface="Calibri"/>
                          <a:ea typeface="+mn-ea"/>
                          <a:cs typeface="+mn-cs"/>
                        </a:rPr>
                        <a:t>justification*</a:t>
                      </a:r>
                      <a:endParaRPr lang="en-US" sz="1400" b="0" i="0" u="none" strike="noStrike" kern="1200" dirty="0">
                        <a:solidFill>
                          <a:srgbClr val="000000"/>
                        </a:solidFill>
                        <a:effectLst/>
                        <a:latin typeface="Calibri"/>
                        <a:ea typeface="+mn-ea"/>
                        <a:cs typeface="+mn-cs"/>
                      </a:endParaRPr>
                    </a:p>
                  </a:txBody>
                  <a:tcPr marL="0" marR="0" marT="0" marB="0" anchor="b"/>
                </a:tc>
              </a:tr>
              <a:tr h="264022">
                <a:tc>
                  <a:txBody>
                    <a:bodyPr/>
                    <a:lstStyle/>
                    <a:p>
                      <a:r>
                        <a:rPr lang="en-US" sz="1400" dirty="0" err="1" smtClean="0"/>
                        <a:t>Univ</a:t>
                      </a:r>
                      <a:r>
                        <a:rPr lang="en-US" sz="1400" dirty="0" smtClean="0"/>
                        <a:t> Endowment to </a:t>
                      </a:r>
                      <a:r>
                        <a:rPr lang="en-US" sz="1400" dirty="0" err="1" smtClean="0"/>
                        <a:t>Univ</a:t>
                      </a:r>
                      <a:r>
                        <a:rPr lang="en-US" sz="1400" dirty="0" smtClean="0"/>
                        <a:t> Endowment Income Account</a:t>
                      </a:r>
                      <a:endParaRPr lang="en-US" sz="1400" dirty="0"/>
                    </a:p>
                  </a:txBody>
                  <a:tcPr/>
                </a:tc>
                <a:tc>
                  <a:txBody>
                    <a:bodyPr/>
                    <a:lstStyle/>
                    <a:p>
                      <a:pPr marL="112713" indent="0" algn="l" defTabSz="914400" rtl="0" eaLnBrk="1" fontAlgn="b" latinLnBrk="0" hangingPunct="1"/>
                      <a:r>
                        <a:rPr lang="en-US" sz="1400" b="0" i="0" u="none" strike="noStrike" kern="1200" dirty="0">
                          <a:solidFill>
                            <a:srgbClr val="000000"/>
                          </a:solidFill>
                          <a:effectLst/>
                          <a:latin typeface="Calibri"/>
                          <a:ea typeface="+mn-ea"/>
                          <a:cs typeface="+mn-cs"/>
                        </a:rPr>
                        <a:t>Attach </a:t>
                      </a:r>
                      <a:r>
                        <a:rPr lang="en-US" sz="1400" b="0" i="0" u="none" strike="noStrike" kern="1200" dirty="0" smtClean="0">
                          <a:solidFill>
                            <a:srgbClr val="000000"/>
                          </a:solidFill>
                          <a:effectLst/>
                          <a:latin typeface="Calibri"/>
                          <a:ea typeface="+mn-ea"/>
                          <a:cs typeface="+mn-cs"/>
                        </a:rPr>
                        <a:t>justification*</a:t>
                      </a:r>
                      <a:endParaRPr lang="en-US" sz="1400" b="0" i="0" u="none" strike="noStrike" kern="1200" dirty="0">
                        <a:solidFill>
                          <a:srgbClr val="000000"/>
                        </a:solidFill>
                        <a:effectLst/>
                        <a:latin typeface="Calibri"/>
                        <a:ea typeface="+mn-ea"/>
                        <a:cs typeface="+mn-cs"/>
                      </a:endParaRPr>
                    </a:p>
                  </a:txBody>
                  <a:tcPr marL="0" marR="0" marT="0" marB="0" anchor="b"/>
                </a:tc>
              </a:tr>
              <a:tr h="264022">
                <a:tc>
                  <a:txBody>
                    <a:bodyPr/>
                    <a:lstStyle/>
                    <a:p>
                      <a:r>
                        <a:rPr lang="en-US" sz="1400" dirty="0" smtClean="0"/>
                        <a:t>Agency </a:t>
                      </a:r>
                      <a:r>
                        <a:rPr lang="en-US" sz="1400" dirty="0" err="1" smtClean="0"/>
                        <a:t>Endowm</a:t>
                      </a:r>
                      <a:r>
                        <a:rPr lang="en-US" sz="1400" dirty="0" smtClean="0"/>
                        <a:t> Income to </a:t>
                      </a:r>
                      <a:r>
                        <a:rPr lang="en-US" sz="1400" dirty="0" err="1" smtClean="0"/>
                        <a:t>Agncy</a:t>
                      </a:r>
                      <a:r>
                        <a:rPr lang="en-US" sz="1400" dirty="0" smtClean="0"/>
                        <a:t> </a:t>
                      </a:r>
                      <a:r>
                        <a:rPr lang="en-US" sz="1400" dirty="0" err="1" smtClean="0"/>
                        <a:t>Endowm</a:t>
                      </a:r>
                      <a:r>
                        <a:rPr lang="en-US" sz="1400" dirty="0" smtClean="0"/>
                        <a:t> Principal Acct</a:t>
                      </a:r>
                      <a:endParaRPr lang="en-US" sz="1400" dirty="0"/>
                    </a:p>
                  </a:txBody>
                  <a:tcPr/>
                </a:tc>
                <a:tc>
                  <a:txBody>
                    <a:bodyPr/>
                    <a:lstStyle/>
                    <a:p>
                      <a:pPr marL="112713" indent="0" algn="l" defTabSz="914400" rtl="0" eaLnBrk="1" fontAlgn="b" latinLnBrk="0" hangingPunct="1"/>
                      <a:r>
                        <a:rPr lang="en-US" sz="1400" b="0" i="0" u="none" strike="noStrike" kern="1200" dirty="0">
                          <a:solidFill>
                            <a:srgbClr val="000000"/>
                          </a:solidFill>
                          <a:effectLst/>
                          <a:latin typeface="Calibri"/>
                          <a:ea typeface="+mn-ea"/>
                          <a:cs typeface="+mn-cs"/>
                        </a:rPr>
                        <a:t>Attach </a:t>
                      </a:r>
                      <a:r>
                        <a:rPr lang="en-US" sz="1400" b="0" i="0" u="none" strike="noStrike" kern="1200" dirty="0" smtClean="0">
                          <a:solidFill>
                            <a:srgbClr val="000000"/>
                          </a:solidFill>
                          <a:effectLst/>
                          <a:latin typeface="Calibri"/>
                          <a:ea typeface="+mn-ea"/>
                          <a:cs typeface="+mn-cs"/>
                        </a:rPr>
                        <a:t>justification*</a:t>
                      </a:r>
                      <a:endParaRPr lang="en-US" sz="1400" b="0" i="0" u="none" strike="noStrike" kern="1200" dirty="0">
                        <a:solidFill>
                          <a:srgbClr val="000000"/>
                        </a:solidFill>
                        <a:effectLst/>
                        <a:latin typeface="Calibri"/>
                        <a:ea typeface="+mn-ea"/>
                        <a:cs typeface="+mn-cs"/>
                      </a:endParaRPr>
                    </a:p>
                  </a:txBody>
                  <a:tcPr marL="0" marR="0" marT="0" marB="0" anchor="b"/>
                </a:tc>
              </a:tr>
              <a:tr h="312914">
                <a:tc>
                  <a:txBody>
                    <a:bodyPr/>
                    <a:lstStyle/>
                    <a:p>
                      <a:r>
                        <a:rPr lang="en-US" sz="1400" dirty="0" smtClean="0"/>
                        <a:t>Foundation Allocation to </a:t>
                      </a:r>
                      <a:r>
                        <a:rPr lang="en-US" sz="1400" dirty="0" err="1" smtClean="0"/>
                        <a:t>Univ</a:t>
                      </a:r>
                      <a:r>
                        <a:rPr lang="en-US" sz="1400" dirty="0" smtClean="0"/>
                        <a:t> Restricted/ Unrestricted Gift</a:t>
                      </a:r>
                      <a:endParaRPr lang="en-US" sz="1400" dirty="0"/>
                    </a:p>
                  </a:txBody>
                  <a:tcPr/>
                </a:tc>
                <a:tc>
                  <a:txBody>
                    <a:bodyPr/>
                    <a:lstStyle/>
                    <a:p>
                      <a:pPr marL="112713" indent="0" algn="l" defTabSz="914400" rtl="0" eaLnBrk="1" fontAlgn="b" latinLnBrk="0" hangingPunct="1"/>
                      <a:r>
                        <a:rPr lang="en-US" sz="1400" b="0" i="0" u="none" strike="noStrike" kern="1200" dirty="0">
                          <a:solidFill>
                            <a:srgbClr val="000000"/>
                          </a:solidFill>
                          <a:effectLst/>
                          <a:latin typeface="Calibri"/>
                          <a:ea typeface="+mn-ea"/>
                          <a:cs typeface="+mn-cs"/>
                        </a:rPr>
                        <a:t>Attach </a:t>
                      </a:r>
                      <a:r>
                        <a:rPr lang="en-US" sz="1400" b="0" i="0" u="none" strike="noStrike" kern="1200" dirty="0" smtClean="0">
                          <a:solidFill>
                            <a:srgbClr val="000000"/>
                          </a:solidFill>
                          <a:effectLst/>
                          <a:latin typeface="Calibri"/>
                          <a:ea typeface="+mn-ea"/>
                          <a:cs typeface="+mn-cs"/>
                        </a:rPr>
                        <a:t>justification*</a:t>
                      </a:r>
                      <a:endParaRPr lang="en-US" sz="1400" b="0" i="0" u="none" strike="noStrike" kern="1200" dirty="0">
                        <a:solidFill>
                          <a:srgbClr val="000000"/>
                        </a:solidFill>
                        <a:effectLst/>
                        <a:latin typeface="Calibri"/>
                        <a:ea typeface="+mn-ea"/>
                        <a:cs typeface="+mn-cs"/>
                      </a:endParaRPr>
                    </a:p>
                  </a:txBody>
                  <a:tcPr marL="0" marR="0" marT="0" marB="0" anchor="b"/>
                </a:tc>
              </a:tr>
              <a:tr h="220486">
                <a:tc>
                  <a:txBody>
                    <a:bodyPr/>
                    <a:lstStyle/>
                    <a:p>
                      <a:r>
                        <a:rPr lang="en-US" sz="1400" dirty="0" smtClean="0"/>
                        <a:t>Gift to Gift</a:t>
                      </a:r>
                      <a:endParaRPr lang="en-US" sz="1400" dirty="0"/>
                    </a:p>
                  </a:txBody>
                  <a:tcPr/>
                </a:tc>
                <a:tc>
                  <a:txBody>
                    <a:bodyPr/>
                    <a:lstStyle/>
                    <a:p>
                      <a:pPr marL="112713"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kern="1200" dirty="0" smtClean="0">
                          <a:solidFill>
                            <a:srgbClr val="000000"/>
                          </a:solidFill>
                          <a:effectLst/>
                          <a:latin typeface="+mn-lt"/>
                          <a:ea typeface="+mn-ea"/>
                          <a:cs typeface="+mn-cs"/>
                        </a:rPr>
                        <a:t>Attach justification*</a:t>
                      </a:r>
                    </a:p>
                  </a:txBody>
                  <a:tcPr marL="0" marR="0" marT="0" marB="0" anchor="b"/>
                </a:tc>
              </a:tr>
            </a:tbl>
          </a:graphicData>
        </a:graphic>
      </p:graphicFrame>
      <p:sp>
        <p:nvSpPr>
          <p:cNvPr id="2" name="TextBox 1"/>
          <p:cNvSpPr txBox="1"/>
          <p:nvPr/>
        </p:nvSpPr>
        <p:spPr>
          <a:xfrm>
            <a:off x="228600" y="6477000"/>
            <a:ext cx="8001000" cy="461665"/>
          </a:xfrm>
          <a:prstGeom prst="rect">
            <a:avLst/>
          </a:prstGeom>
          <a:noFill/>
        </p:spPr>
        <p:txBody>
          <a:bodyPr wrap="square" rtlCol="0">
            <a:spAutoFit/>
          </a:bodyPr>
          <a:lstStyle/>
          <a:p>
            <a:r>
              <a:rPr lang="en-US" sz="1200" dirty="0" smtClean="0"/>
              <a:t>* The 30-character description field can be used for justification, if you can fit an acceptable justification in this amount of space. If not, attach justification. </a:t>
            </a:r>
            <a:endParaRPr lang="en-US" sz="1200" dirty="0"/>
          </a:p>
        </p:txBody>
      </p:sp>
    </p:spTree>
    <p:extLst>
      <p:ext uri="{BB962C8B-B14F-4D97-AF65-F5344CB8AC3E}">
        <p14:creationId xmlns:p14="http://schemas.microsoft.com/office/powerpoint/2010/main" val="1573448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CB2D83B-C956-4B5E-BF23-F483490E733B}" type="slidenum">
              <a:rPr lang="en-US" smtClean="0"/>
              <a:pPr/>
              <a:t>16</a:t>
            </a:fld>
            <a:endParaRPr lang="en-US" dirty="0"/>
          </a:p>
        </p:txBody>
      </p:sp>
      <p:sp>
        <p:nvSpPr>
          <p:cNvPr id="6" name="Rectangle 3"/>
          <p:cNvSpPr txBox="1">
            <a:spLocks noChangeArrowheads="1"/>
          </p:cNvSpPr>
          <p:nvPr/>
        </p:nvSpPr>
        <p:spPr>
          <a:xfrm>
            <a:off x="1905000" y="304800"/>
            <a:ext cx="6850961" cy="53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dirty="0" smtClean="0"/>
              <a:t>Source (header) Codes</a:t>
            </a:r>
          </a:p>
          <a:p>
            <a:endParaRPr lang="en-US" sz="2400" b="1" dirty="0" smtClean="0"/>
          </a:p>
          <a:p>
            <a:pPr marL="690562" lvl="2" indent="0">
              <a:buFont typeface="Arial" panose="020B0604020202020204" pitchFamily="34" charset="0"/>
              <a:buNone/>
            </a:pPr>
            <a:endParaRPr lang="en-US" b="1" dirty="0" smtClean="0"/>
          </a:p>
          <a:p>
            <a:endParaRPr lang="en-US" sz="2400" b="1" dirty="0" smtClean="0"/>
          </a:p>
          <a:p>
            <a:endParaRPr lang="en-US" sz="2400" b="1" dirty="0" smtClean="0"/>
          </a:p>
          <a:p>
            <a:endParaRPr lang="en-US" sz="2400" b="1" dirty="0" smtClean="0"/>
          </a:p>
          <a:p>
            <a:endParaRPr lang="en-US" sz="2400" b="1" dirty="0" smtClean="0"/>
          </a:p>
          <a:p>
            <a:pPr>
              <a:buFont typeface="Wingdings" pitchFamily="2" charset="2"/>
              <a:buNone/>
            </a:pPr>
            <a:endParaRPr lang="en-US" sz="2400" b="1" dirty="0"/>
          </a:p>
        </p:txBody>
      </p:sp>
      <p:graphicFrame>
        <p:nvGraphicFramePr>
          <p:cNvPr id="4" name="Content Placeholder 3"/>
          <p:cNvGraphicFramePr>
            <a:graphicFrameLocks/>
          </p:cNvGraphicFramePr>
          <p:nvPr>
            <p:extLst>
              <p:ext uri="{D42A27DB-BD31-4B8C-83A1-F6EECF244321}">
                <p14:modId xmlns:p14="http://schemas.microsoft.com/office/powerpoint/2010/main" val="1355630331"/>
              </p:ext>
            </p:extLst>
          </p:nvPr>
        </p:nvGraphicFramePr>
        <p:xfrm>
          <a:off x="555171" y="1071338"/>
          <a:ext cx="7826829" cy="5329462"/>
        </p:xfrm>
        <a:graphic>
          <a:graphicData uri="http://schemas.openxmlformats.org/drawingml/2006/table">
            <a:tbl>
              <a:tblPr firstRow="1" bandRow="1">
                <a:tableStyleId>{5C22544A-7EE6-4342-B048-85BDC9FD1C3A}</a:tableStyleId>
              </a:tblPr>
              <a:tblGrid>
                <a:gridCol w="6248400"/>
                <a:gridCol w="1578429"/>
              </a:tblGrid>
              <a:tr h="304800">
                <a:tc>
                  <a:txBody>
                    <a:bodyPr/>
                    <a:lstStyle/>
                    <a:p>
                      <a:r>
                        <a:rPr lang="en-US" sz="1400" dirty="0" smtClean="0"/>
                        <a:t>Journal Type</a:t>
                      </a:r>
                      <a:endParaRPr lang="en-US" sz="1400" dirty="0"/>
                    </a:p>
                  </a:txBody>
                  <a:tcPr/>
                </a:tc>
                <a:tc>
                  <a:txBody>
                    <a:bodyPr/>
                    <a:lstStyle/>
                    <a:p>
                      <a:pPr algn="ctr"/>
                      <a:r>
                        <a:rPr lang="en-US" sz="1400" dirty="0" smtClean="0"/>
                        <a:t>Source Code</a:t>
                      </a:r>
                      <a:endParaRPr lang="en-US" sz="1400" dirty="0"/>
                    </a:p>
                  </a:txBody>
                  <a:tcPr anchor="b"/>
                </a:tc>
              </a:tr>
              <a:tr h="319644">
                <a:tc>
                  <a:txBody>
                    <a:bodyPr/>
                    <a:lstStyle/>
                    <a:p>
                      <a:r>
                        <a:rPr lang="en-US" sz="1400" dirty="0" smtClean="0"/>
                        <a:t>Billing</a:t>
                      </a:r>
                      <a:endParaRPr lang="en-US" sz="1400" dirty="0"/>
                    </a:p>
                  </a:txBody>
                  <a:tcPr/>
                </a:tc>
                <a:tc>
                  <a:txBody>
                    <a:bodyPr/>
                    <a:lstStyle/>
                    <a:p>
                      <a:pPr algn="ctr"/>
                      <a:r>
                        <a:rPr lang="en-US" sz="1400" dirty="0" smtClean="0"/>
                        <a:t>JBL</a:t>
                      </a:r>
                      <a:endParaRPr lang="en-US" sz="1400" dirty="0"/>
                    </a:p>
                  </a:txBody>
                  <a:tcPr/>
                </a:tc>
              </a:tr>
              <a:tr h="312914">
                <a:tc>
                  <a:txBody>
                    <a:bodyPr/>
                    <a:lstStyle/>
                    <a:p>
                      <a:r>
                        <a:rPr lang="en-US" sz="1400" dirty="0" smtClean="0"/>
                        <a:t>Correcting JE</a:t>
                      </a:r>
                      <a:endParaRPr lang="en-US" sz="1400" dirty="0"/>
                    </a:p>
                  </a:txBody>
                  <a:tcPr/>
                </a:tc>
                <a:tc>
                  <a:txBody>
                    <a:bodyPr/>
                    <a:lstStyle/>
                    <a:p>
                      <a:pPr algn="ctr"/>
                      <a:r>
                        <a:rPr lang="en-US" sz="1400" dirty="0" smtClean="0"/>
                        <a:t>JCR</a:t>
                      </a:r>
                      <a:endParaRPr lang="en-US" sz="1400" dirty="0"/>
                    </a:p>
                  </a:txBody>
                  <a:tcPr/>
                </a:tc>
              </a:tr>
              <a:tr h="399382">
                <a:tc>
                  <a:txBody>
                    <a:bodyPr/>
                    <a:lstStyle/>
                    <a:p>
                      <a:r>
                        <a:rPr lang="en-US" sz="1400" dirty="0" smtClean="0"/>
                        <a:t>Correcting Voucher JE</a:t>
                      </a:r>
                      <a:endParaRPr lang="en-US" sz="1400" dirty="0"/>
                    </a:p>
                  </a:txBody>
                  <a:tcPr/>
                </a:tc>
                <a:tc>
                  <a:txBody>
                    <a:bodyPr/>
                    <a:lstStyle/>
                    <a:p>
                      <a:pPr algn="ctr"/>
                      <a:r>
                        <a:rPr lang="en-US" sz="1400" dirty="0" smtClean="0"/>
                        <a:t>JCV</a:t>
                      </a:r>
                      <a:endParaRPr lang="en-US" sz="1400" dirty="0"/>
                    </a:p>
                  </a:txBody>
                  <a:tcPr/>
                </a:tc>
              </a:tr>
              <a:tr h="354504">
                <a:tc>
                  <a:txBody>
                    <a:bodyPr/>
                    <a:lstStyle/>
                    <a:p>
                      <a:r>
                        <a:rPr lang="en-US" sz="1400" dirty="0" smtClean="0"/>
                        <a:t>Departmental One Card Deposit</a:t>
                      </a:r>
                      <a:endParaRPr lang="en-US" sz="1400" dirty="0"/>
                    </a:p>
                  </a:txBody>
                  <a:tcPr/>
                </a:tc>
                <a:tc>
                  <a:txBody>
                    <a:bodyPr/>
                    <a:lstStyle/>
                    <a:p>
                      <a:pPr algn="ctr"/>
                      <a:r>
                        <a:rPr lang="en-US" sz="1400" dirty="0" smtClean="0"/>
                        <a:t>JDO</a:t>
                      </a:r>
                      <a:endParaRPr lang="en-US" sz="1400" dirty="0"/>
                    </a:p>
                  </a:txBody>
                  <a:tcPr/>
                </a:tc>
              </a:tr>
              <a:tr h="381000">
                <a:tc>
                  <a:txBody>
                    <a:bodyPr/>
                    <a:lstStyle/>
                    <a:p>
                      <a:r>
                        <a:rPr lang="en-US" sz="1400" dirty="0" smtClean="0"/>
                        <a:t>Departmental One Card Purchase</a:t>
                      </a:r>
                      <a:endParaRPr lang="en-US" sz="1400" dirty="0"/>
                    </a:p>
                  </a:txBody>
                  <a:tcPr/>
                </a:tc>
                <a:tc>
                  <a:txBody>
                    <a:bodyPr/>
                    <a:lstStyle/>
                    <a:p>
                      <a:pPr algn="ctr"/>
                      <a:r>
                        <a:rPr lang="en-US" sz="1400" dirty="0" smtClean="0"/>
                        <a:t>JDO</a:t>
                      </a:r>
                      <a:endParaRPr lang="en-US" sz="1400" dirty="0"/>
                    </a:p>
                  </a:txBody>
                  <a:tcPr/>
                </a:tc>
              </a:tr>
              <a:tr h="321624">
                <a:tc>
                  <a:txBody>
                    <a:bodyPr/>
                    <a:lstStyle/>
                    <a:p>
                      <a:r>
                        <a:rPr lang="en-US" sz="1400" dirty="0" smtClean="0"/>
                        <a:t>Print Plan Deposit </a:t>
                      </a:r>
                      <a:endParaRPr lang="en-US" sz="1400" dirty="0"/>
                    </a:p>
                  </a:txBody>
                  <a:tcPr/>
                </a:tc>
                <a:tc>
                  <a:txBody>
                    <a:bodyPr/>
                    <a:lstStyle/>
                    <a:p>
                      <a:pPr algn="ctr"/>
                      <a:r>
                        <a:rPr lang="en-US" sz="1400" dirty="0" smtClean="0"/>
                        <a:t>JDP</a:t>
                      </a:r>
                      <a:endParaRPr lang="en-US" sz="1400" dirty="0"/>
                    </a:p>
                  </a:txBody>
                  <a:tcPr/>
                </a:tc>
              </a:tr>
              <a:tr h="380712">
                <a:tc>
                  <a:txBody>
                    <a:bodyPr/>
                    <a:lstStyle/>
                    <a:p>
                      <a:r>
                        <a:rPr lang="en-US" sz="1400" dirty="0" smtClean="0"/>
                        <a:t>FP Charges &amp; Write Offs (FP Administration)</a:t>
                      </a:r>
                      <a:endParaRPr lang="en-US" sz="1400" dirty="0"/>
                    </a:p>
                  </a:txBody>
                  <a:tcPr/>
                </a:tc>
                <a:tc>
                  <a:txBody>
                    <a:bodyPr/>
                    <a:lstStyle/>
                    <a:p>
                      <a:pPr algn="ctr"/>
                      <a:r>
                        <a:rPr lang="en-US" sz="1400" dirty="0" smtClean="0"/>
                        <a:t>JPA</a:t>
                      </a:r>
                      <a:endParaRPr lang="en-US" sz="1400" dirty="0"/>
                    </a:p>
                  </a:txBody>
                  <a:tcPr/>
                </a:tc>
              </a:tr>
              <a:tr h="284594">
                <a:tc>
                  <a:txBody>
                    <a:bodyPr/>
                    <a:lstStyle/>
                    <a:p>
                      <a:r>
                        <a:rPr lang="en-US" sz="1400" dirty="0" smtClean="0"/>
                        <a:t>Residual</a:t>
                      </a:r>
                      <a:r>
                        <a:rPr lang="en-US" sz="1400" baseline="0" dirty="0" smtClean="0"/>
                        <a:t> Transfer</a:t>
                      </a:r>
                      <a:endParaRPr lang="en-US" sz="1400" dirty="0"/>
                    </a:p>
                  </a:txBody>
                  <a:tcPr/>
                </a:tc>
                <a:tc>
                  <a:txBody>
                    <a:bodyPr/>
                    <a:lstStyle/>
                    <a:p>
                      <a:pPr algn="ctr"/>
                      <a:r>
                        <a:rPr lang="en-US" sz="1400" dirty="0" smtClean="0"/>
                        <a:t>JSR</a:t>
                      </a:r>
                      <a:endParaRPr lang="en-US" sz="1400" dirty="0"/>
                    </a:p>
                  </a:txBody>
                  <a:tcPr/>
                </a:tc>
              </a:tr>
              <a:tr h="312914">
                <a:tc>
                  <a:txBody>
                    <a:bodyPr/>
                    <a:lstStyle/>
                    <a:p>
                      <a:r>
                        <a:rPr lang="en-US" sz="1400" dirty="0" smtClean="0"/>
                        <a:t>Other Campus JE – </a:t>
                      </a:r>
                      <a:r>
                        <a:rPr lang="en-US" sz="1400" dirty="0" err="1" smtClean="0"/>
                        <a:t>Interunit</a:t>
                      </a:r>
                      <a:endParaRPr lang="en-US" sz="1400" dirty="0"/>
                    </a:p>
                  </a:txBody>
                  <a:tcPr/>
                </a:tc>
                <a:tc>
                  <a:txBody>
                    <a:bodyPr/>
                    <a:lstStyle/>
                    <a:p>
                      <a:pPr algn="ctr"/>
                      <a:r>
                        <a:rPr lang="en-US" sz="1400" dirty="0" smtClean="0"/>
                        <a:t>JOT</a:t>
                      </a:r>
                      <a:endParaRPr lang="en-US" sz="1400" dirty="0"/>
                    </a:p>
                  </a:txBody>
                  <a:tcPr/>
                </a:tc>
              </a:tr>
              <a:tr h="312914">
                <a:tc>
                  <a:txBody>
                    <a:bodyPr/>
                    <a:lstStyle/>
                    <a:p>
                      <a:r>
                        <a:rPr lang="en-US" sz="1400" dirty="0" smtClean="0"/>
                        <a:t>Other Campus JE – </a:t>
                      </a:r>
                      <a:r>
                        <a:rPr lang="en-US" sz="1400" dirty="0" err="1" smtClean="0"/>
                        <a:t>Intraunit</a:t>
                      </a:r>
                      <a:r>
                        <a:rPr lang="en-US" sz="1400" dirty="0" smtClean="0"/>
                        <a:t> </a:t>
                      </a:r>
                      <a:endParaRPr lang="en-US" sz="1400" dirty="0"/>
                    </a:p>
                  </a:txBody>
                  <a:tcPr/>
                </a:tc>
                <a:tc>
                  <a:txBody>
                    <a:bodyPr/>
                    <a:lstStyle/>
                    <a:p>
                      <a:pPr algn="ctr"/>
                      <a:r>
                        <a:rPr lang="en-US" sz="1400" dirty="0" smtClean="0"/>
                        <a:t>JOT</a:t>
                      </a:r>
                      <a:endParaRPr lang="en-US" sz="1400" dirty="0"/>
                    </a:p>
                  </a:txBody>
                  <a:tcPr/>
                </a:tc>
              </a:tr>
              <a:tr h="312914">
                <a:tc>
                  <a:txBody>
                    <a:bodyPr/>
                    <a:lstStyle/>
                    <a:p>
                      <a:r>
                        <a:rPr lang="en-US" sz="1400" dirty="0" err="1" smtClean="0"/>
                        <a:t>Univ</a:t>
                      </a:r>
                      <a:r>
                        <a:rPr lang="en-US" sz="1400" baseline="0" dirty="0" smtClean="0"/>
                        <a:t> </a:t>
                      </a:r>
                      <a:r>
                        <a:rPr lang="en-US" sz="1400" dirty="0" smtClean="0"/>
                        <a:t>Endowment Income to Principal Account</a:t>
                      </a:r>
                      <a:endParaRPr lang="en-US" sz="1400" dirty="0"/>
                    </a:p>
                  </a:txBody>
                  <a:tcPr/>
                </a:tc>
                <a:tc>
                  <a:txBody>
                    <a:bodyPr/>
                    <a:lstStyle/>
                    <a:p>
                      <a:pPr algn="ctr"/>
                      <a:r>
                        <a:rPr lang="en-US" sz="1400" dirty="0" smtClean="0"/>
                        <a:t>JUP</a:t>
                      </a:r>
                      <a:endParaRPr lang="en-US" sz="1400" dirty="0"/>
                    </a:p>
                  </a:txBody>
                  <a:tcPr/>
                </a:tc>
              </a:tr>
              <a:tr h="303598">
                <a:tc>
                  <a:txBody>
                    <a:bodyPr/>
                    <a:lstStyle/>
                    <a:p>
                      <a:r>
                        <a:rPr lang="en-US" sz="1400" dirty="0" err="1" smtClean="0"/>
                        <a:t>Univ</a:t>
                      </a:r>
                      <a:r>
                        <a:rPr lang="en-US" sz="1400" dirty="0" smtClean="0"/>
                        <a:t> Endowment to </a:t>
                      </a:r>
                      <a:r>
                        <a:rPr lang="en-US" sz="1400" dirty="0" err="1" smtClean="0"/>
                        <a:t>Univ</a:t>
                      </a:r>
                      <a:r>
                        <a:rPr lang="en-US" sz="1400" dirty="0" smtClean="0"/>
                        <a:t> Endowment Income Account</a:t>
                      </a:r>
                      <a:endParaRPr lang="en-US" sz="1400" dirty="0"/>
                    </a:p>
                  </a:txBody>
                  <a:tcPr/>
                </a:tc>
                <a:tc>
                  <a:txBody>
                    <a:bodyPr/>
                    <a:lstStyle/>
                    <a:p>
                      <a:pPr algn="ctr"/>
                      <a:r>
                        <a:rPr lang="en-US" sz="1400" dirty="0" smtClean="0"/>
                        <a:t>JUI</a:t>
                      </a:r>
                      <a:endParaRPr lang="en-US" sz="1400" dirty="0"/>
                    </a:p>
                  </a:txBody>
                  <a:tcPr/>
                </a:tc>
              </a:tr>
              <a:tr h="380712">
                <a:tc>
                  <a:txBody>
                    <a:bodyPr/>
                    <a:lstStyle/>
                    <a:p>
                      <a:r>
                        <a:rPr lang="en-US" sz="1400" dirty="0" smtClean="0"/>
                        <a:t>Agency Endowment Income to Agency Endowment Principal Account</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JAP</a:t>
                      </a:r>
                    </a:p>
                  </a:txBody>
                  <a:tcPr/>
                </a:tc>
              </a:tr>
              <a:tr h="312914">
                <a:tc>
                  <a:txBody>
                    <a:bodyPr/>
                    <a:lstStyle/>
                    <a:p>
                      <a:r>
                        <a:rPr lang="en-US" sz="1400" dirty="0" smtClean="0"/>
                        <a:t>Foundation Allocation to </a:t>
                      </a:r>
                      <a:r>
                        <a:rPr lang="en-US" sz="1400" dirty="0" err="1" smtClean="0"/>
                        <a:t>Univ</a:t>
                      </a:r>
                      <a:r>
                        <a:rPr lang="en-US" sz="1400" dirty="0" smtClean="0"/>
                        <a:t> Restricted/ Unrestricted Gift</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JFA</a:t>
                      </a:r>
                    </a:p>
                  </a:txBody>
                  <a:tcPr/>
                </a:tc>
              </a:tr>
              <a:tr h="312914">
                <a:tc>
                  <a:txBody>
                    <a:bodyPr/>
                    <a:lstStyle/>
                    <a:p>
                      <a:r>
                        <a:rPr lang="en-US" sz="1400" dirty="0" smtClean="0"/>
                        <a:t>Gift to Gift</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JGG</a:t>
                      </a:r>
                    </a:p>
                  </a:txBody>
                  <a:tcPr/>
                </a:tc>
              </a:tr>
            </a:tbl>
          </a:graphicData>
        </a:graphic>
      </p:graphicFrame>
    </p:spTree>
    <p:extLst>
      <p:ext uri="{BB962C8B-B14F-4D97-AF65-F5344CB8AC3E}">
        <p14:creationId xmlns:p14="http://schemas.microsoft.com/office/powerpoint/2010/main" val="1573448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4267200" y="381000"/>
            <a:ext cx="4495800" cy="533400"/>
          </a:xfrm>
        </p:spPr>
        <p:txBody>
          <a:bodyPr/>
          <a:lstStyle/>
          <a:p>
            <a:r>
              <a:rPr lang="en-US" dirty="0" smtClean="0"/>
              <a:t>Campus Journal Process</a:t>
            </a:r>
            <a:endParaRPr lang="en-US" dirty="0"/>
          </a:p>
        </p:txBody>
      </p:sp>
      <p:graphicFrame>
        <p:nvGraphicFramePr>
          <p:cNvPr id="14" name="Diagram 13"/>
          <p:cNvGraphicFramePr/>
          <p:nvPr>
            <p:extLst>
              <p:ext uri="{D42A27DB-BD31-4B8C-83A1-F6EECF244321}">
                <p14:modId xmlns:p14="http://schemas.microsoft.com/office/powerpoint/2010/main" val="3107367827"/>
              </p:ext>
            </p:extLst>
          </p:nvPr>
        </p:nvGraphicFramePr>
        <p:xfrm>
          <a:off x="1020726" y="1066800"/>
          <a:ext cx="718761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p:cNvSpPr txBox="1"/>
          <p:nvPr/>
        </p:nvSpPr>
        <p:spPr>
          <a:xfrm>
            <a:off x="1786241" y="2646947"/>
            <a:ext cx="3104707" cy="307777"/>
          </a:xfrm>
          <a:prstGeom prst="rect">
            <a:avLst/>
          </a:prstGeom>
          <a:noFill/>
        </p:spPr>
        <p:txBody>
          <a:bodyPr wrap="square" rtlCol="0">
            <a:spAutoFit/>
          </a:bodyPr>
          <a:lstStyle/>
          <a:p>
            <a:pPr algn="ctr"/>
            <a:r>
              <a:rPr lang="en-US" sz="1400" dirty="0" smtClean="0"/>
              <a:t>Journal Creator</a:t>
            </a:r>
            <a:endParaRPr lang="en-US" sz="1400" dirty="0"/>
          </a:p>
        </p:txBody>
      </p:sp>
      <p:sp>
        <p:nvSpPr>
          <p:cNvPr id="16" name="Right Brace 15"/>
          <p:cNvSpPr/>
          <p:nvPr/>
        </p:nvSpPr>
        <p:spPr bwMode="auto">
          <a:xfrm rot="5400000">
            <a:off x="3035218" y="441042"/>
            <a:ext cx="326799" cy="4292029"/>
          </a:xfrm>
          <a:prstGeom prst="rightBrace">
            <a:avLst>
              <a:gd name="adj1" fmla="val 8333"/>
              <a:gd name="adj2" fmla="val 49780"/>
            </a:avLst>
          </a:prstGeom>
          <a:solidFill>
            <a:schemeClr val="tx1">
              <a:alpha val="45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1" name="TextBox 20"/>
          <p:cNvSpPr txBox="1"/>
          <p:nvPr/>
        </p:nvSpPr>
        <p:spPr>
          <a:xfrm>
            <a:off x="5139033" y="2639097"/>
            <a:ext cx="1793371" cy="307777"/>
          </a:xfrm>
          <a:prstGeom prst="rect">
            <a:avLst/>
          </a:prstGeom>
          <a:noFill/>
        </p:spPr>
        <p:txBody>
          <a:bodyPr wrap="square" rtlCol="0">
            <a:spAutoFit/>
          </a:bodyPr>
          <a:lstStyle/>
          <a:p>
            <a:pPr algn="ctr"/>
            <a:r>
              <a:rPr lang="en-US" sz="1400" dirty="0" smtClean="0"/>
              <a:t>Approver</a:t>
            </a:r>
            <a:endParaRPr lang="en-US" sz="1400" dirty="0"/>
          </a:p>
        </p:txBody>
      </p:sp>
      <p:sp>
        <p:nvSpPr>
          <p:cNvPr id="22" name="TextBox 21"/>
          <p:cNvSpPr txBox="1"/>
          <p:nvPr/>
        </p:nvSpPr>
        <p:spPr>
          <a:xfrm>
            <a:off x="6450388" y="2634071"/>
            <a:ext cx="1226302" cy="307777"/>
          </a:xfrm>
          <a:prstGeom prst="rect">
            <a:avLst/>
          </a:prstGeom>
          <a:noFill/>
        </p:spPr>
        <p:txBody>
          <a:bodyPr wrap="square" rtlCol="0">
            <a:spAutoFit/>
          </a:bodyPr>
          <a:lstStyle/>
          <a:p>
            <a:pPr algn="ctr"/>
            <a:r>
              <a:rPr lang="en-US" sz="1400" dirty="0" smtClean="0"/>
              <a:t>System</a:t>
            </a:r>
            <a:endParaRPr lang="en-US" sz="1400" dirty="0"/>
          </a:p>
        </p:txBody>
      </p:sp>
      <p:sp>
        <p:nvSpPr>
          <p:cNvPr id="23" name="Right Brace 22"/>
          <p:cNvSpPr/>
          <p:nvPr/>
        </p:nvSpPr>
        <p:spPr bwMode="auto">
          <a:xfrm rot="5400000">
            <a:off x="5878526" y="2179603"/>
            <a:ext cx="326799" cy="841740"/>
          </a:xfrm>
          <a:prstGeom prst="rightBrace">
            <a:avLst>
              <a:gd name="adj1" fmla="val 8333"/>
              <a:gd name="adj2" fmla="val 49780"/>
            </a:avLst>
          </a:prstGeom>
          <a:solidFill>
            <a:schemeClr val="tx1">
              <a:alpha val="45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4" name="Right Brace 23"/>
          <p:cNvSpPr/>
          <p:nvPr/>
        </p:nvSpPr>
        <p:spPr bwMode="auto">
          <a:xfrm rot="5400000">
            <a:off x="6903687" y="2172384"/>
            <a:ext cx="326799" cy="843525"/>
          </a:xfrm>
          <a:prstGeom prst="rightBrace">
            <a:avLst>
              <a:gd name="adj1" fmla="val 8333"/>
              <a:gd name="adj2" fmla="val 49780"/>
            </a:avLst>
          </a:prstGeom>
          <a:solidFill>
            <a:schemeClr val="tx1">
              <a:alpha val="45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 name="TextBox 2"/>
          <p:cNvSpPr txBox="1"/>
          <p:nvPr/>
        </p:nvSpPr>
        <p:spPr>
          <a:xfrm>
            <a:off x="1295400" y="4410122"/>
            <a:ext cx="2895600" cy="1815882"/>
          </a:xfrm>
          <a:prstGeom prst="rect">
            <a:avLst/>
          </a:prstGeom>
          <a:solidFill>
            <a:schemeClr val="accent6">
              <a:lumMod val="60000"/>
              <a:lumOff val="40000"/>
            </a:schemeClr>
          </a:solidFill>
          <a:ln>
            <a:solidFill>
              <a:schemeClr val="tx1"/>
            </a:solidFill>
          </a:ln>
        </p:spPr>
        <p:txBody>
          <a:bodyPr wrap="square" rtlCol="0">
            <a:spAutoFit/>
          </a:bodyPr>
          <a:lstStyle/>
          <a:p>
            <a:r>
              <a:rPr lang="en-US" sz="1400" dirty="0" smtClean="0"/>
              <a:t>Before you click Save, the system checks for: </a:t>
            </a:r>
          </a:p>
          <a:p>
            <a:pPr marL="342900" indent="-342900">
              <a:buFont typeface="+mj-lt"/>
              <a:buAutoNum type="arabicPeriod"/>
            </a:pPr>
            <a:r>
              <a:rPr lang="en-US" sz="1400" dirty="0" smtClean="0"/>
              <a:t>Balanced lines</a:t>
            </a:r>
          </a:p>
          <a:p>
            <a:pPr marL="342900" indent="-342900">
              <a:buFont typeface="+mj-lt"/>
              <a:buAutoNum type="arabicPeriod"/>
            </a:pPr>
            <a:r>
              <a:rPr lang="en-US" sz="1400" dirty="0" smtClean="0"/>
              <a:t>Valid codes</a:t>
            </a:r>
          </a:p>
          <a:p>
            <a:pPr marL="342900" indent="-342900">
              <a:buFont typeface="+mj-lt"/>
              <a:buAutoNum type="arabicPeriod"/>
            </a:pPr>
            <a:r>
              <a:rPr lang="en-US" sz="1400" dirty="0" smtClean="0"/>
              <a:t>Open accounting period</a:t>
            </a:r>
          </a:p>
          <a:p>
            <a:pPr marL="342900" indent="-342900">
              <a:buFont typeface="+mj-lt"/>
              <a:buAutoNum type="arabicPeriod"/>
            </a:pPr>
            <a:endParaRPr lang="en-US" sz="1400" dirty="0"/>
          </a:p>
          <a:p>
            <a:r>
              <a:rPr lang="en-US" sz="1400" dirty="0" smtClean="0"/>
              <a:t>The Edit Journal process checks for valid combo edits.</a:t>
            </a:r>
            <a:endParaRPr lang="en-US" sz="1400" dirty="0"/>
          </a:p>
        </p:txBody>
      </p:sp>
      <p:cxnSp>
        <p:nvCxnSpPr>
          <p:cNvPr id="5" name="Straight Arrow Connector 4"/>
          <p:cNvCxnSpPr/>
          <p:nvPr/>
        </p:nvCxnSpPr>
        <p:spPr>
          <a:xfrm>
            <a:off x="2743200" y="3784600"/>
            <a:ext cx="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61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2" presetClass="exit" presetSubtype="4" fill="hold" grpId="1" nodeType="clickEffect">
                                  <p:stCondLst>
                                    <p:cond delay="0"/>
                                  </p:stCondLst>
                                  <p:childTnLst>
                                    <p:animEffect transition="out" filter="wipe(down)">
                                      <p:cBhvr>
                                        <p:cTn id="13" dur="500"/>
                                        <p:tgtEl>
                                          <p:spTgt spid="3"/>
                                        </p:tgtEl>
                                      </p:cBhvr>
                                    </p:animEffect>
                                    <p:set>
                                      <p:cBhvr>
                                        <p:cTn id="14" dur="1" fill="hold">
                                          <p:stCondLst>
                                            <p:cond delay="499"/>
                                          </p:stCondLst>
                                        </p:cTn>
                                        <p:tgtEl>
                                          <p:spTgt spid="3"/>
                                        </p:tgtEl>
                                        <p:attrNameLst>
                                          <p:attrName>style.visibility</p:attrName>
                                        </p:attrNameLst>
                                      </p:cBhvr>
                                      <p:to>
                                        <p:strVal val="hidden"/>
                                      </p:to>
                                    </p:set>
                                  </p:childTnLst>
                                </p:cTn>
                              </p:par>
                              <p:par>
                                <p:cTn id="15" presetID="22" presetClass="exit" presetSubtype="4" fill="hold" nodeType="withEffect">
                                  <p:stCondLst>
                                    <p:cond delay="0"/>
                                  </p:stCondLst>
                                  <p:childTnLst>
                                    <p:animEffect transition="out" filter="wipe(down)">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1905000" y="304800"/>
            <a:ext cx="6850961" cy="533400"/>
          </a:xfrm>
        </p:spPr>
        <p:txBody>
          <a:bodyPr/>
          <a:lstStyle/>
          <a:p>
            <a:r>
              <a:rPr lang="en-US" dirty="0" smtClean="0"/>
              <a:t>Journal Header and Budget Header Status</a:t>
            </a:r>
            <a:endParaRPr lang="en-US" dirty="0"/>
          </a:p>
          <a:p>
            <a:endParaRPr lang="en-US" dirty="0"/>
          </a:p>
          <a:p>
            <a:pPr marL="690562" lvl="2" indent="0">
              <a:buNone/>
            </a:pPr>
            <a:endParaRPr lang="en-US" dirty="0"/>
          </a:p>
          <a:p>
            <a:endParaRPr lang="en-US" dirty="0" smtClean="0"/>
          </a:p>
          <a:p>
            <a:endParaRPr lang="en-US" dirty="0"/>
          </a:p>
          <a:p>
            <a:endParaRPr lang="en-US" dirty="0"/>
          </a:p>
          <a:p>
            <a:endParaRPr lang="en-US" dirty="0"/>
          </a:p>
          <a:p>
            <a:pPr>
              <a:buFont typeface="Wingdings" pitchFamily="2" charset="2"/>
              <a:buNone/>
            </a:pPr>
            <a:endParaRPr lang="en-US" dirty="0"/>
          </a:p>
        </p:txBody>
      </p:sp>
      <p:sp>
        <p:nvSpPr>
          <p:cNvPr id="6" name="Text Placeholder 1"/>
          <p:cNvSpPr txBox="1">
            <a:spLocks/>
          </p:cNvSpPr>
          <p:nvPr/>
        </p:nvSpPr>
        <p:spPr>
          <a:xfrm>
            <a:off x="381000" y="1143000"/>
            <a:ext cx="8382000" cy="53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1" indent="-342900">
              <a:buFont typeface="Arial" panose="020B0604020202020204" pitchFamily="34" charset="0"/>
              <a:buChar char="•"/>
            </a:pPr>
            <a:r>
              <a:rPr lang="en-US" dirty="0" smtClean="0"/>
              <a:t>Journal Status </a:t>
            </a:r>
            <a:endParaRPr lang="en-US" dirty="0"/>
          </a:p>
          <a:p>
            <a:pPr marL="342900" lvl="1" indent="-342900">
              <a:buFont typeface="Arial" panose="020B0604020202020204" pitchFamily="34" charset="0"/>
              <a:buChar char="•"/>
            </a:pPr>
            <a:endParaRPr lang="en-US" dirty="0" smtClean="0"/>
          </a:p>
          <a:p>
            <a:pPr marL="342900" lvl="1" indent="-342900">
              <a:buFont typeface="Arial" panose="020B0604020202020204" pitchFamily="34" charset="0"/>
              <a:buChar char="•"/>
            </a:pPr>
            <a:endParaRPr lang="en-US" dirty="0"/>
          </a:p>
          <a:p>
            <a:pPr marL="457200" lvl="1" indent="0">
              <a:buNone/>
            </a:pPr>
            <a:endParaRPr lang="en-US" dirty="0" smtClean="0"/>
          </a:p>
          <a:p>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4261927828"/>
              </p:ext>
            </p:extLst>
          </p:nvPr>
        </p:nvGraphicFramePr>
        <p:xfrm>
          <a:off x="1242785" y="1676400"/>
          <a:ext cx="4800600" cy="1521231"/>
        </p:xfrm>
        <a:graphic>
          <a:graphicData uri="http://schemas.openxmlformats.org/drawingml/2006/table">
            <a:tbl>
              <a:tblPr firstRow="1" firstCol="1" bandRow="1">
                <a:tableStyleId>{5C22544A-7EE6-4342-B048-85BDC9FD1C3A}</a:tableStyleId>
              </a:tblPr>
              <a:tblGrid>
                <a:gridCol w="1411514"/>
                <a:gridCol w="3389086"/>
              </a:tblGrid>
              <a:tr h="263237">
                <a:tc>
                  <a:txBody>
                    <a:bodyPr/>
                    <a:lstStyle/>
                    <a:p>
                      <a:pPr marL="0" marR="0">
                        <a:spcBef>
                          <a:spcPts val="0"/>
                        </a:spcBef>
                        <a:spcAft>
                          <a:spcPts val="0"/>
                        </a:spcAft>
                      </a:pPr>
                      <a:r>
                        <a:rPr lang="en-US" sz="1600" dirty="0" smtClean="0">
                          <a:effectLst/>
                        </a:rPr>
                        <a:t>Journal Header Status</a:t>
                      </a:r>
                      <a:endParaRPr lang="en-US" sz="1600" dirty="0">
                        <a:effectLst/>
                        <a:latin typeface="Cambria"/>
                        <a:ea typeface="Cambria"/>
                        <a:cs typeface="Times New Roman"/>
                      </a:endParaRPr>
                    </a:p>
                  </a:txBody>
                  <a:tcPr marL="68580" marR="68580" marT="0" marB="0"/>
                </a:tc>
                <a:tc>
                  <a:txBody>
                    <a:bodyPr/>
                    <a:lstStyle/>
                    <a:p>
                      <a:pPr marL="0" marR="0">
                        <a:spcBef>
                          <a:spcPts val="0"/>
                        </a:spcBef>
                        <a:spcAft>
                          <a:spcPts val="0"/>
                        </a:spcAft>
                      </a:pPr>
                      <a:r>
                        <a:rPr lang="en-US" sz="1600" dirty="0" smtClean="0">
                          <a:effectLst/>
                        </a:rPr>
                        <a:t>Description</a:t>
                      </a:r>
                      <a:endParaRPr lang="en-US" sz="1600" dirty="0">
                        <a:effectLst/>
                        <a:latin typeface="Cambria"/>
                        <a:ea typeface="Cambria"/>
                        <a:cs typeface="Times New Roman"/>
                      </a:endParaRPr>
                    </a:p>
                  </a:txBody>
                  <a:tcPr marL="68580" marR="68580" marT="0" marB="0"/>
                </a:tc>
              </a:tr>
              <a:tr h="263237">
                <a:tc>
                  <a:txBody>
                    <a:bodyPr/>
                    <a:lstStyle/>
                    <a:p>
                      <a:pPr marL="0" marR="0" algn="ctr">
                        <a:spcBef>
                          <a:spcPts val="0"/>
                        </a:spcBef>
                        <a:spcAft>
                          <a:spcPts val="0"/>
                        </a:spcAft>
                      </a:pPr>
                      <a:r>
                        <a:rPr lang="en-US" sz="1600" dirty="0" smtClean="0">
                          <a:effectLst/>
                        </a:rPr>
                        <a:t>N</a:t>
                      </a:r>
                      <a:endParaRPr lang="en-US" sz="1600" dirty="0">
                        <a:effectLst/>
                        <a:latin typeface="Cambria"/>
                        <a:ea typeface="Cambria"/>
                        <a:cs typeface="Times New Roman"/>
                      </a:endParaRPr>
                    </a:p>
                  </a:txBody>
                  <a:tcPr marL="68580" marR="68580" marT="0" marB="0"/>
                </a:tc>
                <a:tc>
                  <a:txBody>
                    <a:bodyPr/>
                    <a:lstStyle/>
                    <a:p>
                      <a:pPr marL="0" marR="0">
                        <a:spcBef>
                          <a:spcPts val="0"/>
                        </a:spcBef>
                        <a:spcAft>
                          <a:spcPts val="0"/>
                        </a:spcAft>
                      </a:pPr>
                      <a:r>
                        <a:rPr lang="en-US" sz="1600" dirty="0" smtClean="0">
                          <a:effectLst/>
                        </a:rPr>
                        <a:t>No Status – Needs to be edited</a:t>
                      </a:r>
                      <a:endParaRPr lang="en-US" sz="1600" dirty="0">
                        <a:effectLst/>
                        <a:latin typeface="Cambria"/>
                        <a:ea typeface="Cambria"/>
                        <a:cs typeface="Times New Roman"/>
                      </a:endParaRPr>
                    </a:p>
                  </a:txBody>
                  <a:tcPr marL="68580" marR="68580" marT="0" marB="0"/>
                </a:tc>
              </a:tr>
              <a:tr h="235533">
                <a:tc>
                  <a:txBody>
                    <a:bodyPr/>
                    <a:lstStyle/>
                    <a:p>
                      <a:pPr marL="0" marR="0" algn="ctr">
                        <a:spcBef>
                          <a:spcPts val="0"/>
                        </a:spcBef>
                        <a:spcAft>
                          <a:spcPts val="0"/>
                        </a:spcAft>
                      </a:pPr>
                      <a:r>
                        <a:rPr lang="en-US" sz="1600" dirty="0" smtClean="0">
                          <a:effectLst/>
                          <a:latin typeface="Cambria"/>
                          <a:ea typeface="Cambria"/>
                          <a:cs typeface="Times New Roman"/>
                        </a:rPr>
                        <a:t>E</a:t>
                      </a:r>
                      <a:endParaRPr lang="en-US" sz="1600" dirty="0">
                        <a:effectLst/>
                        <a:latin typeface="Cambria"/>
                        <a:ea typeface="Cambria"/>
                        <a:cs typeface="Times New Roman"/>
                      </a:endParaRPr>
                    </a:p>
                  </a:txBody>
                  <a:tcPr marL="68580" marR="68580" marT="0" marB="0"/>
                </a:tc>
                <a:tc>
                  <a:txBody>
                    <a:bodyPr/>
                    <a:lstStyle/>
                    <a:p>
                      <a:pPr marL="0" marR="0">
                        <a:spcBef>
                          <a:spcPts val="0"/>
                        </a:spcBef>
                        <a:spcAft>
                          <a:spcPts val="0"/>
                        </a:spcAft>
                      </a:pPr>
                      <a:r>
                        <a:rPr lang="en-US" sz="1600" dirty="0" smtClean="0">
                          <a:effectLst/>
                        </a:rPr>
                        <a:t>Journal Has Errors</a:t>
                      </a:r>
                      <a:endParaRPr lang="en-US" sz="1600" dirty="0">
                        <a:effectLst/>
                        <a:latin typeface="Cambria"/>
                        <a:ea typeface="Cambria"/>
                        <a:cs typeface="Times New Roman"/>
                      </a:endParaRPr>
                    </a:p>
                  </a:txBody>
                  <a:tcPr marL="68580" marR="68580" marT="0" marB="0"/>
                </a:tc>
              </a:tr>
              <a:tr h="263237">
                <a:tc>
                  <a:txBody>
                    <a:bodyPr/>
                    <a:lstStyle/>
                    <a:p>
                      <a:pPr marL="0" marR="0" algn="ctr">
                        <a:spcBef>
                          <a:spcPts val="0"/>
                        </a:spcBef>
                        <a:spcAft>
                          <a:spcPts val="0"/>
                        </a:spcAft>
                      </a:pPr>
                      <a:r>
                        <a:rPr lang="en-US" sz="1600" dirty="0" smtClean="0">
                          <a:effectLst/>
                          <a:latin typeface="Cambria"/>
                          <a:ea typeface="Cambria"/>
                          <a:cs typeface="Times New Roman"/>
                        </a:rPr>
                        <a:t>V</a:t>
                      </a:r>
                      <a:endParaRPr lang="en-US" sz="1600" dirty="0">
                        <a:effectLst/>
                        <a:latin typeface="Cambria"/>
                        <a:ea typeface="Cambria"/>
                        <a:cs typeface="Times New Roman"/>
                      </a:endParaRPr>
                    </a:p>
                  </a:txBody>
                  <a:tcPr marL="68580" marR="68580" marT="0" marB="0"/>
                </a:tc>
                <a:tc>
                  <a:txBody>
                    <a:bodyPr/>
                    <a:lstStyle/>
                    <a:p>
                      <a:pPr marL="0" marR="0">
                        <a:spcBef>
                          <a:spcPts val="0"/>
                        </a:spcBef>
                        <a:spcAft>
                          <a:spcPts val="0"/>
                        </a:spcAft>
                      </a:pPr>
                      <a:r>
                        <a:rPr lang="en-US" sz="1600" dirty="0" smtClean="0">
                          <a:effectLst/>
                        </a:rPr>
                        <a:t>Valid Journal – Edit Complete</a:t>
                      </a:r>
                      <a:endParaRPr lang="en-US" sz="1600" dirty="0">
                        <a:effectLst/>
                        <a:latin typeface="Cambria"/>
                        <a:ea typeface="Cambria"/>
                        <a:cs typeface="Times New Roman"/>
                      </a:endParaRPr>
                    </a:p>
                  </a:txBody>
                  <a:tcPr marL="68580" marR="68580" marT="0" marB="0"/>
                </a:tc>
              </a:tr>
              <a:tr h="263237">
                <a:tc>
                  <a:txBody>
                    <a:bodyPr/>
                    <a:lstStyle/>
                    <a:p>
                      <a:pPr marL="0" marR="0" algn="ctr">
                        <a:spcBef>
                          <a:spcPts val="0"/>
                        </a:spcBef>
                        <a:spcAft>
                          <a:spcPts val="0"/>
                        </a:spcAft>
                      </a:pPr>
                      <a:r>
                        <a:rPr lang="en-US" sz="1600" dirty="0" smtClean="0">
                          <a:effectLst/>
                          <a:latin typeface="Cambria"/>
                          <a:ea typeface="Cambria"/>
                          <a:cs typeface="Times New Roman"/>
                        </a:rPr>
                        <a:t>P</a:t>
                      </a:r>
                      <a:endParaRPr lang="en-US" sz="1600" dirty="0">
                        <a:effectLst/>
                        <a:latin typeface="Cambria"/>
                        <a:ea typeface="Cambria"/>
                        <a:cs typeface="Times New Roman"/>
                      </a:endParaRPr>
                    </a:p>
                  </a:txBody>
                  <a:tcPr marL="68580" marR="68580" marT="0" marB="0"/>
                </a:tc>
                <a:tc>
                  <a:txBody>
                    <a:bodyPr/>
                    <a:lstStyle/>
                    <a:p>
                      <a:pPr marL="0" marR="0">
                        <a:spcBef>
                          <a:spcPts val="0"/>
                        </a:spcBef>
                        <a:spcAft>
                          <a:spcPts val="0"/>
                        </a:spcAft>
                      </a:pPr>
                      <a:r>
                        <a:rPr lang="en-US" sz="1600" dirty="0" smtClean="0">
                          <a:effectLst/>
                        </a:rPr>
                        <a:t>Posted to Ledger</a:t>
                      </a:r>
                      <a:endParaRPr lang="en-US" sz="1600" dirty="0">
                        <a:effectLst/>
                        <a:latin typeface="Cambria"/>
                        <a:ea typeface="Cambria"/>
                        <a:cs typeface="Times New Roman"/>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63645721"/>
              </p:ext>
            </p:extLst>
          </p:nvPr>
        </p:nvGraphicFramePr>
        <p:xfrm>
          <a:off x="1271813" y="4536835"/>
          <a:ext cx="4800600" cy="1257994"/>
        </p:xfrm>
        <a:graphic>
          <a:graphicData uri="http://schemas.openxmlformats.org/drawingml/2006/table">
            <a:tbl>
              <a:tblPr firstRow="1" firstCol="1" bandRow="1">
                <a:tableStyleId>{5C22544A-7EE6-4342-B048-85BDC9FD1C3A}</a:tableStyleId>
              </a:tblPr>
              <a:tblGrid>
                <a:gridCol w="1411514"/>
                <a:gridCol w="3389086"/>
              </a:tblGrid>
              <a:tr h="263237">
                <a:tc>
                  <a:txBody>
                    <a:bodyPr/>
                    <a:lstStyle/>
                    <a:p>
                      <a:pPr marL="0" marR="0">
                        <a:spcBef>
                          <a:spcPts val="0"/>
                        </a:spcBef>
                        <a:spcAft>
                          <a:spcPts val="0"/>
                        </a:spcAft>
                      </a:pPr>
                      <a:r>
                        <a:rPr lang="en-US" sz="1600" dirty="0" smtClean="0">
                          <a:effectLst/>
                        </a:rPr>
                        <a:t>Budget Header Status</a:t>
                      </a:r>
                      <a:endParaRPr lang="en-US" sz="1600" dirty="0">
                        <a:effectLst/>
                        <a:latin typeface="Cambria"/>
                        <a:ea typeface="Cambria"/>
                        <a:cs typeface="Times New Roman"/>
                      </a:endParaRPr>
                    </a:p>
                  </a:txBody>
                  <a:tcPr marL="68580" marR="68580" marT="0" marB="0"/>
                </a:tc>
                <a:tc>
                  <a:txBody>
                    <a:bodyPr/>
                    <a:lstStyle/>
                    <a:p>
                      <a:pPr marL="0" marR="0">
                        <a:spcBef>
                          <a:spcPts val="0"/>
                        </a:spcBef>
                        <a:spcAft>
                          <a:spcPts val="0"/>
                        </a:spcAft>
                      </a:pPr>
                      <a:r>
                        <a:rPr lang="en-US" sz="1600" dirty="0" smtClean="0">
                          <a:effectLst/>
                        </a:rPr>
                        <a:t>Description</a:t>
                      </a:r>
                      <a:endParaRPr lang="en-US" sz="1600" dirty="0">
                        <a:effectLst/>
                        <a:latin typeface="Cambria"/>
                        <a:ea typeface="Cambria"/>
                        <a:cs typeface="Times New Roman"/>
                      </a:endParaRPr>
                    </a:p>
                  </a:txBody>
                  <a:tcPr marL="68580" marR="68580" marT="0" marB="0"/>
                </a:tc>
              </a:tr>
              <a:tr h="263237">
                <a:tc>
                  <a:txBody>
                    <a:bodyPr/>
                    <a:lstStyle/>
                    <a:p>
                      <a:pPr marL="0" marR="0" algn="ctr">
                        <a:spcBef>
                          <a:spcPts val="0"/>
                        </a:spcBef>
                        <a:spcAft>
                          <a:spcPts val="0"/>
                        </a:spcAft>
                      </a:pPr>
                      <a:r>
                        <a:rPr lang="en-US" sz="1600" dirty="0" smtClean="0">
                          <a:effectLst/>
                        </a:rPr>
                        <a:t>N</a:t>
                      </a:r>
                      <a:endParaRPr lang="en-US" sz="1600" dirty="0">
                        <a:effectLst/>
                        <a:latin typeface="Cambria"/>
                        <a:ea typeface="Cambria"/>
                        <a:cs typeface="Times New Roman"/>
                      </a:endParaRPr>
                    </a:p>
                  </a:txBody>
                  <a:tcPr marL="68580" marR="68580" marT="0" marB="0"/>
                </a:tc>
                <a:tc>
                  <a:txBody>
                    <a:bodyPr/>
                    <a:lstStyle/>
                    <a:p>
                      <a:pPr marL="0" marR="0">
                        <a:spcBef>
                          <a:spcPts val="0"/>
                        </a:spcBef>
                        <a:spcAft>
                          <a:spcPts val="0"/>
                        </a:spcAft>
                      </a:pPr>
                      <a:r>
                        <a:rPr lang="en-US" sz="1600" dirty="0" smtClean="0">
                          <a:effectLst/>
                        </a:rPr>
                        <a:t>Not Budget Checked</a:t>
                      </a:r>
                      <a:endParaRPr lang="en-US" sz="1600" dirty="0">
                        <a:effectLst/>
                        <a:latin typeface="Cambria"/>
                        <a:ea typeface="Cambria"/>
                        <a:cs typeface="Times New Roman"/>
                      </a:endParaRPr>
                    </a:p>
                  </a:txBody>
                  <a:tcPr marL="68580" marR="68580" marT="0" marB="0"/>
                </a:tc>
              </a:tr>
              <a:tr h="235533">
                <a:tc>
                  <a:txBody>
                    <a:bodyPr/>
                    <a:lstStyle/>
                    <a:p>
                      <a:pPr marL="0" marR="0" algn="ctr">
                        <a:spcBef>
                          <a:spcPts val="0"/>
                        </a:spcBef>
                        <a:spcAft>
                          <a:spcPts val="0"/>
                        </a:spcAft>
                      </a:pPr>
                      <a:r>
                        <a:rPr lang="en-US" sz="1600" dirty="0" smtClean="0">
                          <a:effectLst/>
                          <a:latin typeface="Cambria"/>
                          <a:ea typeface="Cambria"/>
                          <a:cs typeface="Times New Roman"/>
                        </a:rPr>
                        <a:t>E</a:t>
                      </a:r>
                      <a:endParaRPr lang="en-US" sz="1600" dirty="0">
                        <a:effectLst/>
                        <a:latin typeface="Cambria"/>
                        <a:ea typeface="Cambria"/>
                        <a:cs typeface="Times New Roman"/>
                      </a:endParaRPr>
                    </a:p>
                  </a:txBody>
                  <a:tcPr marL="68580" marR="68580" marT="0" marB="0"/>
                </a:tc>
                <a:tc>
                  <a:txBody>
                    <a:bodyPr/>
                    <a:lstStyle/>
                    <a:p>
                      <a:pPr marL="0" marR="0">
                        <a:spcBef>
                          <a:spcPts val="0"/>
                        </a:spcBef>
                        <a:spcAft>
                          <a:spcPts val="0"/>
                        </a:spcAft>
                      </a:pPr>
                      <a:r>
                        <a:rPr lang="en-US" sz="1600" dirty="0" smtClean="0">
                          <a:effectLst/>
                        </a:rPr>
                        <a:t>Error in Budget Check</a:t>
                      </a:r>
                      <a:endParaRPr lang="en-US" sz="1600" dirty="0">
                        <a:effectLst/>
                        <a:latin typeface="Cambria"/>
                        <a:ea typeface="Cambria"/>
                        <a:cs typeface="Times New Roman"/>
                      </a:endParaRPr>
                    </a:p>
                  </a:txBody>
                  <a:tcPr marL="68580" marR="68580" marT="0" marB="0"/>
                </a:tc>
              </a:tr>
              <a:tr h="263237">
                <a:tc>
                  <a:txBody>
                    <a:bodyPr/>
                    <a:lstStyle/>
                    <a:p>
                      <a:pPr marL="0" marR="0" algn="ctr">
                        <a:spcBef>
                          <a:spcPts val="0"/>
                        </a:spcBef>
                        <a:spcAft>
                          <a:spcPts val="0"/>
                        </a:spcAft>
                      </a:pPr>
                      <a:r>
                        <a:rPr lang="en-US" sz="1600" dirty="0" smtClean="0">
                          <a:effectLst/>
                          <a:latin typeface="Cambria"/>
                          <a:ea typeface="Cambria"/>
                          <a:cs typeface="Times New Roman"/>
                        </a:rPr>
                        <a:t>V</a:t>
                      </a:r>
                      <a:endParaRPr lang="en-US" sz="1600" dirty="0">
                        <a:effectLst/>
                        <a:latin typeface="Cambria"/>
                        <a:ea typeface="Cambria"/>
                        <a:cs typeface="Times New Roman"/>
                      </a:endParaRPr>
                    </a:p>
                  </a:txBody>
                  <a:tcPr marL="68580" marR="68580" marT="0" marB="0"/>
                </a:tc>
                <a:tc>
                  <a:txBody>
                    <a:bodyPr/>
                    <a:lstStyle/>
                    <a:p>
                      <a:pPr marL="0" marR="0">
                        <a:spcBef>
                          <a:spcPts val="0"/>
                        </a:spcBef>
                        <a:spcAft>
                          <a:spcPts val="0"/>
                        </a:spcAft>
                      </a:pPr>
                      <a:r>
                        <a:rPr lang="en-US" sz="1600" dirty="0" smtClean="0">
                          <a:effectLst/>
                        </a:rPr>
                        <a:t>Valid</a:t>
                      </a:r>
                      <a:endParaRPr lang="en-US" sz="1600" dirty="0">
                        <a:effectLst/>
                        <a:latin typeface="Cambria"/>
                        <a:ea typeface="Cambria"/>
                        <a:cs typeface="Times New Roman"/>
                      </a:endParaRPr>
                    </a:p>
                  </a:txBody>
                  <a:tcPr marL="68580" marR="68580" marT="0" marB="0"/>
                </a:tc>
              </a:tr>
            </a:tbl>
          </a:graphicData>
        </a:graphic>
      </p:graphicFrame>
      <p:sp>
        <p:nvSpPr>
          <p:cNvPr id="7" name="Text Placeholder 1"/>
          <p:cNvSpPr txBox="1">
            <a:spLocks/>
          </p:cNvSpPr>
          <p:nvPr/>
        </p:nvSpPr>
        <p:spPr>
          <a:xfrm>
            <a:off x="351971" y="3962400"/>
            <a:ext cx="8382000" cy="53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1" indent="-342900">
              <a:buFont typeface="Arial" panose="020B0604020202020204" pitchFamily="34" charset="0"/>
              <a:buChar char="•"/>
            </a:pPr>
            <a:r>
              <a:rPr lang="en-US" dirty="0" smtClean="0"/>
              <a:t>Budget Status </a:t>
            </a:r>
          </a:p>
          <a:p>
            <a:endParaRPr lang="en-US" sz="2800" dirty="0"/>
          </a:p>
        </p:txBody>
      </p:sp>
    </p:spTree>
    <p:extLst>
      <p:ext uri="{BB962C8B-B14F-4D97-AF65-F5344CB8AC3E}">
        <p14:creationId xmlns:p14="http://schemas.microsoft.com/office/powerpoint/2010/main" val="24130810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2667000" y="381000"/>
            <a:ext cx="6019800" cy="533400"/>
          </a:xfrm>
        </p:spPr>
        <p:txBody>
          <a:bodyPr/>
          <a:lstStyle/>
          <a:p>
            <a:r>
              <a:rPr lang="en-US" dirty="0" smtClean="0"/>
              <a:t>Demonstration </a:t>
            </a:r>
            <a:r>
              <a:rPr lang="en-US" dirty="0"/>
              <a:t>&amp; Exercise </a:t>
            </a:r>
          </a:p>
          <a:p>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p:txBody>
          <a:bodyPr/>
          <a:lstStyle/>
          <a:p>
            <a:r>
              <a:rPr lang="en-US" dirty="0"/>
              <a:t>Demonstration: </a:t>
            </a:r>
            <a:r>
              <a:rPr lang="en-US" dirty="0" smtClean="0"/>
              <a:t>Creating a Campus Journal</a:t>
            </a:r>
            <a:endParaRPr lang="en-US" dirty="0"/>
          </a:p>
          <a:p>
            <a:r>
              <a:rPr lang="en-US" dirty="0"/>
              <a:t>Exercise #</a:t>
            </a:r>
            <a:r>
              <a:rPr lang="en-US" dirty="0" smtClean="0"/>
              <a:t>1: Creating a Campus Journal</a:t>
            </a:r>
            <a:endParaRPr lang="en-US" dirty="0"/>
          </a:p>
          <a:p>
            <a:endParaRPr lang="en-US" dirty="0"/>
          </a:p>
          <a:p>
            <a:r>
              <a:rPr lang="en-US" dirty="0"/>
              <a:t>Reference:</a:t>
            </a:r>
          </a:p>
          <a:p>
            <a:pPr lvl="1"/>
            <a:r>
              <a:rPr lang="en-US" dirty="0" smtClean="0"/>
              <a:t>Creating a Campus Journal</a:t>
            </a:r>
            <a:endParaRPr lang="en-US" dirty="0"/>
          </a:p>
          <a:p>
            <a:endParaRPr lang="en-US" dirty="0"/>
          </a:p>
        </p:txBody>
      </p:sp>
      <p:grpSp>
        <p:nvGrpSpPr>
          <p:cNvPr id="9" name="Group 12"/>
          <p:cNvGrpSpPr>
            <a:grpSpLocks/>
          </p:cNvGrpSpPr>
          <p:nvPr/>
        </p:nvGrpSpPr>
        <p:grpSpPr bwMode="auto">
          <a:xfrm>
            <a:off x="8100323" y="5753714"/>
            <a:ext cx="808038" cy="915989"/>
            <a:chOff x="663" y="3648"/>
            <a:chExt cx="509" cy="577"/>
          </a:xfrm>
        </p:grpSpPr>
        <p:pic>
          <p:nvPicPr>
            <p:cNvPr id="10" name="Picture 13" descr="ANd9GcTG3971zH95oKqU1ymDa1jVdHxXnmmxIr1V3GamWMQDINEe9CumJTV9ca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 y="3648"/>
              <a:ext cx="432" cy="428"/>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4"/>
            <p:cNvSpPr txBox="1">
              <a:spLocks noChangeArrowheads="1"/>
            </p:cNvSpPr>
            <p:nvPr/>
          </p:nvSpPr>
          <p:spPr bwMode="auto">
            <a:xfrm>
              <a:off x="663" y="4052"/>
              <a:ext cx="50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dirty="0">
                  <a:solidFill>
                    <a:schemeClr val="tx2"/>
                  </a:solidFill>
                </a:rPr>
                <a:t>Exercise</a:t>
              </a:r>
            </a:p>
          </p:txBody>
        </p:sp>
      </p:grpSp>
    </p:spTree>
    <p:extLst>
      <p:ext uri="{BB962C8B-B14F-4D97-AF65-F5344CB8AC3E}">
        <p14:creationId xmlns:p14="http://schemas.microsoft.com/office/powerpoint/2010/main" val="390321642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1905000" y="304800"/>
            <a:ext cx="6850961" cy="533400"/>
          </a:xfrm>
        </p:spPr>
        <p:txBody>
          <a:bodyPr/>
          <a:lstStyle/>
          <a:p>
            <a:r>
              <a:rPr lang="en-US" dirty="0" smtClean="0"/>
              <a:t>Icebreaker</a:t>
            </a:r>
            <a:endParaRPr lang="en-US" dirty="0"/>
          </a:p>
          <a:p>
            <a:endParaRPr lang="en-US" dirty="0"/>
          </a:p>
          <a:p>
            <a:pPr marL="690562" lvl="2" indent="0">
              <a:buNone/>
            </a:pPr>
            <a:endParaRPr lang="en-US" dirty="0"/>
          </a:p>
          <a:p>
            <a:endParaRPr lang="en-US" dirty="0" smtClean="0"/>
          </a:p>
          <a:p>
            <a:endParaRPr lang="en-US" dirty="0"/>
          </a:p>
          <a:p>
            <a:endParaRPr lang="en-US" dirty="0"/>
          </a:p>
          <a:p>
            <a:endParaRPr lang="en-US" dirty="0"/>
          </a:p>
          <a:p>
            <a:pPr>
              <a:buFont typeface="Wingdings" pitchFamily="2" charset="2"/>
              <a:buNone/>
            </a:pPr>
            <a:endParaRPr lang="en-US" dirty="0"/>
          </a:p>
        </p:txBody>
      </p:sp>
      <p:pic>
        <p:nvPicPr>
          <p:cNvPr id="1027" name="Picture 3" descr="C:\Users\slmcdono\AppData\Local\Microsoft\Windows\Temporary Internet Files\Content.IE5\HYKJJQI6\MP9004067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219200"/>
            <a:ext cx="3250692" cy="4873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787331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ctrTitle"/>
          </p:nvPr>
        </p:nvSpPr>
        <p:spPr/>
        <p:txBody>
          <a:bodyPr/>
          <a:lstStyle/>
          <a:p>
            <a:pPr algn="r"/>
            <a:r>
              <a:rPr lang="en-US" dirty="0">
                <a:latin typeface="+mn-lt"/>
              </a:rPr>
              <a:t>Agenda</a:t>
            </a:r>
          </a:p>
        </p:txBody>
      </p:sp>
      <p:graphicFrame>
        <p:nvGraphicFramePr>
          <p:cNvPr id="192540" name="Group 28"/>
          <p:cNvGraphicFramePr>
            <a:graphicFrameLocks noGrp="1"/>
          </p:cNvGraphicFramePr>
          <p:nvPr>
            <p:ph idx="1"/>
            <p:extLst>
              <p:ext uri="{D42A27DB-BD31-4B8C-83A1-F6EECF244321}">
                <p14:modId xmlns:p14="http://schemas.microsoft.com/office/powerpoint/2010/main" val="437506393"/>
              </p:ext>
            </p:extLst>
          </p:nvPr>
        </p:nvGraphicFramePr>
        <p:xfrm>
          <a:off x="457200" y="1524000"/>
          <a:ext cx="8256637" cy="4800600"/>
        </p:xfrm>
        <a:graphic>
          <a:graphicData uri="http://schemas.openxmlformats.org/drawingml/2006/table">
            <a:tbl>
              <a:tblPr/>
              <a:tblGrid>
                <a:gridCol w="8256637"/>
              </a:tblGrid>
              <a:tr h="504356">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Unit</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638644">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Introduction/Overview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Creating Campus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2000" b="1" i="0" u="none" strike="noStrike" kern="1200" cap="none" normalizeH="0" baseline="0" dirty="0" smtClean="0">
                          <a:ln>
                            <a:noFill/>
                          </a:ln>
                          <a:solidFill>
                            <a:schemeClr val="accent2">
                              <a:lumMod val="75000"/>
                            </a:schemeClr>
                          </a:solidFill>
                          <a:effectLst/>
                          <a:latin typeface="Calibri" pitchFamily="34" charset="0"/>
                          <a:ea typeface="+mn-ea"/>
                          <a:cs typeface="Arial" charset="0"/>
                        </a:rPr>
                        <a:t>Creating Correcting Campus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Creating </a:t>
                      </a:r>
                      <a:r>
                        <a:rPr kumimoji="0" lang="en-US" sz="2000" b="0" i="0" u="none" strike="noStrike" cap="none" normalizeH="0" baseline="0" dirty="0" err="1" smtClean="0">
                          <a:ln>
                            <a:noFill/>
                          </a:ln>
                          <a:solidFill>
                            <a:schemeClr val="tx1"/>
                          </a:solidFill>
                          <a:effectLst/>
                          <a:latin typeface="Calibri" pitchFamily="34" charset="0"/>
                          <a:cs typeface="Arial" charset="0"/>
                        </a:rPr>
                        <a:t>Interunit</a:t>
                      </a:r>
                      <a:r>
                        <a:rPr kumimoji="0" lang="en-US" sz="2000" b="0" i="0" u="none" strike="noStrike" cap="none" normalizeH="0" baseline="0" dirty="0" smtClean="0">
                          <a:ln>
                            <a:noFill/>
                          </a:ln>
                          <a:solidFill>
                            <a:schemeClr val="tx1"/>
                          </a:solidFill>
                          <a:effectLst/>
                          <a:latin typeface="Calibri" pitchFamily="34" charset="0"/>
                          <a:cs typeface="Arial" charset="0"/>
                        </a:rPr>
                        <a:t>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Editing a Journal Not Yet Posted</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Resolving Errors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Deleting a Journal</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913746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sz="quarter" idx="13"/>
          </p:nvPr>
        </p:nvSpPr>
        <p:spPr/>
        <p:txBody>
          <a:bodyPr/>
          <a:lstStyle/>
          <a:p>
            <a:r>
              <a:rPr lang="en-US" dirty="0" smtClean="0"/>
              <a:t>Correcting Journal Types</a:t>
            </a:r>
            <a:endParaRPr lang="en-US" dirty="0"/>
          </a:p>
        </p:txBody>
      </p:sp>
      <p:sp>
        <p:nvSpPr>
          <p:cNvPr id="2" name="Text Placeholder 1"/>
          <p:cNvSpPr>
            <a:spLocks noGrp="1"/>
          </p:cNvSpPr>
          <p:nvPr>
            <p:ph type="body" sz="quarter" idx="14"/>
          </p:nvPr>
        </p:nvSpPr>
        <p:spPr>
          <a:xfrm>
            <a:off x="457200" y="1066800"/>
            <a:ext cx="8229600" cy="4648200"/>
          </a:xfrm>
        </p:spPr>
        <p:txBody>
          <a:bodyPr/>
          <a:lstStyle/>
          <a:p>
            <a:r>
              <a:rPr lang="en-US" sz="2800" dirty="0" smtClean="0"/>
              <a:t>Two correcting journal types</a:t>
            </a:r>
          </a:p>
          <a:p>
            <a:pPr lvl="1"/>
            <a:r>
              <a:rPr lang="en-US" sz="2800" dirty="0" smtClean="0"/>
              <a:t>Correcting JE</a:t>
            </a:r>
          </a:p>
          <a:p>
            <a:pPr lvl="1"/>
            <a:r>
              <a:rPr lang="en-US" sz="2800" dirty="0" smtClean="0"/>
              <a:t>Correcting Voucher JE</a:t>
            </a:r>
          </a:p>
          <a:p>
            <a:r>
              <a:rPr lang="en-US" sz="2800" dirty="0" smtClean="0"/>
              <a:t>Both types create a new journal ID</a:t>
            </a:r>
          </a:p>
          <a:p>
            <a:pPr>
              <a:spcAft>
                <a:spcPts val="300"/>
              </a:spcAft>
            </a:pPr>
            <a:r>
              <a:rPr lang="en-US" sz="2800" dirty="0" smtClean="0"/>
              <a:t>The new journal must:</a:t>
            </a:r>
          </a:p>
          <a:p>
            <a:pPr lvl="1"/>
            <a:r>
              <a:rPr lang="en-US" sz="2800" dirty="0" smtClean="0"/>
              <a:t>go through journal edit</a:t>
            </a:r>
          </a:p>
          <a:p>
            <a:pPr lvl="1"/>
            <a:r>
              <a:rPr lang="en-US" sz="2800" dirty="0" smtClean="0"/>
              <a:t>go through budget checking</a:t>
            </a:r>
          </a:p>
          <a:p>
            <a:pPr lvl="1"/>
            <a:r>
              <a:rPr lang="en-US" sz="2800" dirty="0" smtClean="0"/>
              <a:t>be submitted for approval </a:t>
            </a:r>
          </a:p>
          <a:p>
            <a:endParaRPr lang="en-US" sz="2800" dirty="0" smtClean="0"/>
          </a:p>
          <a:p>
            <a:endParaRPr lang="en-US" sz="2800" dirty="0"/>
          </a:p>
        </p:txBody>
      </p:sp>
    </p:spTree>
    <p:extLst>
      <p:ext uri="{BB962C8B-B14F-4D97-AF65-F5344CB8AC3E}">
        <p14:creationId xmlns:p14="http://schemas.microsoft.com/office/powerpoint/2010/main" val="5304507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sz="quarter" idx="13"/>
          </p:nvPr>
        </p:nvSpPr>
        <p:spPr/>
        <p:txBody>
          <a:bodyPr/>
          <a:lstStyle/>
          <a:p>
            <a:r>
              <a:rPr lang="en-US" dirty="0" smtClean="0"/>
              <a:t>Correcting Journal Types</a:t>
            </a:r>
            <a:endParaRPr lang="en-US" dirty="0"/>
          </a:p>
        </p:txBody>
      </p:sp>
      <p:sp>
        <p:nvSpPr>
          <p:cNvPr id="2" name="Text Placeholder 1"/>
          <p:cNvSpPr>
            <a:spLocks noGrp="1"/>
          </p:cNvSpPr>
          <p:nvPr>
            <p:ph type="body" sz="quarter" idx="14"/>
          </p:nvPr>
        </p:nvSpPr>
        <p:spPr>
          <a:xfrm>
            <a:off x="457200" y="1066800"/>
            <a:ext cx="8229600" cy="4648200"/>
          </a:xfrm>
        </p:spPr>
        <p:txBody>
          <a:bodyPr/>
          <a:lstStyle/>
          <a:p>
            <a:r>
              <a:rPr lang="en-US" sz="2800" dirty="0" smtClean="0"/>
              <a:t>Journals must be in </a:t>
            </a:r>
            <a:r>
              <a:rPr lang="en-US" sz="2800" b="1" dirty="0" smtClean="0">
                <a:solidFill>
                  <a:schemeClr val="tx2"/>
                </a:solidFill>
              </a:rPr>
              <a:t>Posted</a:t>
            </a:r>
            <a:r>
              <a:rPr lang="en-US" sz="2800" dirty="0" smtClean="0"/>
              <a:t> status in order to correct any of the lines</a:t>
            </a:r>
          </a:p>
          <a:p>
            <a:r>
              <a:rPr lang="en-US" sz="2800" dirty="0" smtClean="0"/>
              <a:t>If it is not in </a:t>
            </a:r>
            <a:r>
              <a:rPr lang="en-US" sz="2800" b="1" dirty="0" smtClean="0">
                <a:solidFill>
                  <a:schemeClr val="tx2"/>
                </a:solidFill>
              </a:rPr>
              <a:t>Posted</a:t>
            </a:r>
            <a:r>
              <a:rPr lang="en-US" sz="2800" dirty="0" smtClean="0"/>
              <a:t> status, it will not be available to select</a:t>
            </a:r>
          </a:p>
          <a:p>
            <a:r>
              <a:rPr lang="en-US" sz="2800" dirty="0" smtClean="0"/>
              <a:t>The Correcting journal types allow one line to be corrected at a time</a:t>
            </a:r>
          </a:p>
          <a:p>
            <a:r>
              <a:rPr lang="en-US" sz="2800" dirty="0" smtClean="0"/>
              <a:t>Once a line is corrected and processed into a new journal ID, it cannot be edited again from the same journal ID</a:t>
            </a:r>
          </a:p>
          <a:p>
            <a:endParaRPr lang="en-US" sz="2800" dirty="0"/>
          </a:p>
        </p:txBody>
      </p:sp>
    </p:spTree>
    <p:extLst>
      <p:ext uri="{BB962C8B-B14F-4D97-AF65-F5344CB8AC3E}">
        <p14:creationId xmlns:p14="http://schemas.microsoft.com/office/powerpoint/2010/main" val="52411383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2667000" y="381000"/>
            <a:ext cx="6019800" cy="533400"/>
          </a:xfrm>
        </p:spPr>
        <p:txBody>
          <a:bodyPr/>
          <a:lstStyle/>
          <a:p>
            <a:r>
              <a:rPr lang="en-US" dirty="0" smtClean="0"/>
              <a:t>Demonstration </a:t>
            </a:r>
            <a:r>
              <a:rPr lang="en-US" dirty="0"/>
              <a:t>&amp; Exercise </a:t>
            </a:r>
          </a:p>
          <a:p>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p:txBody>
          <a:bodyPr/>
          <a:lstStyle/>
          <a:p>
            <a:r>
              <a:rPr lang="en-US" dirty="0"/>
              <a:t>Demonstration: </a:t>
            </a:r>
            <a:r>
              <a:rPr lang="en-US" dirty="0" smtClean="0"/>
              <a:t>Creating </a:t>
            </a:r>
            <a:r>
              <a:rPr lang="en-US" dirty="0"/>
              <a:t>a Correcting Campus </a:t>
            </a:r>
            <a:r>
              <a:rPr lang="en-US" dirty="0" smtClean="0"/>
              <a:t>Journal</a:t>
            </a:r>
            <a:endParaRPr lang="en-US" dirty="0"/>
          </a:p>
          <a:p>
            <a:r>
              <a:rPr lang="en-US" dirty="0"/>
              <a:t>Exercise </a:t>
            </a:r>
            <a:r>
              <a:rPr lang="en-US" dirty="0" smtClean="0"/>
              <a:t>#2: Creating a Correcting Campus Journal</a:t>
            </a:r>
            <a:endParaRPr lang="en-US" dirty="0"/>
          </a:p>
          <a:p>
            <a:endParaRPr lang="en-US" dirty="0"/>
          </a:p>
          <a:p>
            <a:r>
              <a:rPr lang="en-US" dirty="0"/>
              <a:t>Reference:</a:t>
            </a:r>
          </a:p>
          <a:p>
            <a:pPr lvl="1"/>
            <a:r>
              <a:rPr lang="en-US" dirty="0" smtClean="0"/>
              <a:t>Creating </a:t>
            </a:r>
            <a:r>
              <a:rPr lang="en-US" dirty="0"/>
              <a:t>a Correcting Campus </a:t>
            </a:r>
            <a:r>
              <a:rPr lang="en-US" dirty="0" smtClean="0"/>
              <a:t>Journals</a:t>
            </a:r>
            <a:endParaRPr lang="en-US" dirty="0"/>
          </a:p>
          <a:p>
            <a:endParaRPr lang="en-US" dirty="0"/>
          </a:p>
        </p:txBody>
      </p:sp>
      <p:grpSp>
        <p:nvGrpSpPr>
          <p:cNvPr id="9" name="Group 12"/>
          <p:cNvGrpSpPr>
            <a:grpSpLocks/>
          </p:cNvGrpSpPr>
          <p:nvPr/>
        </p:nvGrpSpPr>
        <p:grpSpPr bwMode="auto">
          <a:xfrm>
            <a:off x="8100323" y="5753714"/>
            <a:ext cx="808038" cy="915989"/>
            <a:chOff x="663" y="3648"/>
            <a:chExt cx="509" cy="577"/>
          </a:xfrm>
        </p:grpSpPr>
        <p:pic>
          <p:nvPicPr>
            <p:cNvPr id="10" name="Picture 13" descr="ANd9GcTG3971zH95oKqU1ymDa1jVdHxXnmmxIr1V3GamWMQDINEe9CumJTV9ca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 y="3648"/>
              <a:ext cx="432" cy="428"/>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4"/>
            <p:cNvSpPr txBox="1">
              <a:spLocks noChangeArrowheads="1"/>
            </p:cNvSpPr>
            <p:nvPr/>
          </p:nvSpPr>
          <p:spPr bwMode="auto">
            <a:xfrm>
              <a:off x="663" y="4052"/>
              <a:ext cx="50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dirty="0">
                  <a:solidFill>
                    <a:schemeClr val="tx2"/>
                  </a:solidFill>
                </a:rPr>
                <a:t>Exercise</a:t>
              </a:r>
            </a:p>
          </p:txBody>
        </p:sp>
      </p:grpSp>
    </p:spTree>
    <p:extLst>
      <p:ext uri="{BB962C8B-B14F-4D97-AF65-F5344CB8AC3E}">
        <p14:creationId xmlns:p14="http://schemas.microsoft.com/office/powerpoint/2010/main" val="102373346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ctrTitle"/>
          </p:nvPr>
        </p:nvSpPr>
        <p:spPr/>
        <p:txBody>
          <a:bodyPr/>
          <a:lstStyle/>
          <a:p>
            <a:pPr algn="r"/>
            <a:r>
              <a:rPr lang="en-US" dirty="0">
                <a:latin typeface="+mn-lt"/>
              </a:rPr>
              <a:t>Agenda</a:t>
            </a:r>
          </a:p>
        </p:txBody>
      </p:sp>
      <p:graphicFrame>
        <p:nvGraphicFramePr>
          <p:cNvPr id="192540" name="Group 28"/>
          <p:cNvGraphicFramePr>
            <a:graphicFrameLocks noGrp="1"/>
          </p:cNvGraphicFramePr>
          <p:nvPr>
            <p:ph idx="1"/>
            <p:extLst>
              <p:ext uri="{D42A27DB-BD31-4B8C-83A1-F6EECF244321}">
                <p14:modId xmlns:p14="http://schemas.microsoft.com/office/powerpoint/2010/main" val="2338410070"/>
              </p:ext>
            </p:extLst>
          </p:nvPr>
        </p:nvGraphicFramePr>
        <p:xfrm>
          <a:off x="457200" y="1524000"/>
          <a:ext cx="8256637" cy="4800600"/>
        </p:xfrm>
        <a:graphic>
          <a:graphicData uri="http://schemas.openxmlformats.org/drawingml/2006/table">
            <a:tbl>
              <a:tblPr/>
              <a:tblGrid>
                <a:gridCol w="8256637"/>
              </a:tblGrid>
              <a:tr h="504356">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Unit</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638644">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Introduction/Overview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Creating Campus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Creating Correcting Campus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2000" b="1" i="0" u="none" strike="noStrike" kern="1200" cap="none" normalizeH="0" baseline="0" dirty="0" smtClean="0">
                          <a:ln>
                            <a:noFill/>
                          </a:ln>
                          <a:solidFill>
                            <a:schemeClr val="accent2">
                              <a:lumMod val="75000"/>
                            </a:schemeClr>
                          </a:solidFill>
                          <a:effectLst/>
                          <a:latin typeface="Calibri" pitchFamily="34" charset="0"/>
                          <a:ea typeface="+mn-ea"/>
                          <a:cs typeface="Arial" charset="0"/>
                        </a:rPr>
                        <a:t>Creating </a:t>
                      </a:r>
                      <a:r>
                        <a:rPr kumimoji="0" lang="en-US" sz="2000" b="1" i="0" u="none" strike="noStrike" kern="1200" cap="none" normalizeH="0" baseline="0" dirty="0" err="1" smtClean="0">
                          <a:ln>
                            <a:noFill/>
                          </a:ln>
                          <a:solidFill>
                            <a:schemeClr val="accent2">
                              <a:lumMod val="75000"/>
                            </a:schemeClr>
                          </a:solidFill>
                          <a:effectLst/>
                          <a:latin typeface="Calibri" pitchFamily="34" charset="0"/>
                          <a:ea typeface="+mn-ea"/>
                          <a:cs typeface="Arial" charset="0"/>
                        </a:rPr>
                        <a:t>Interunit</a:t>
                      </a:r>
                      <a:r>
                        <a:rPr kumimoji="0" lang="en-US" sz="2000" b="1" i="0" u="none" strike="noStrike" kern="1200" cap="none" normalizeH="0" baseline="0" dirty="0" smtClean="0">
                          <a:ln>
                            <a:noFill/>
                          </a:ln>
                          <a:solidFill>
                            <a:schemeClr val="accent2">
                              <a:lumMod val="75000"/>
                            </a:schemeClr>
                          </a:solidFill>
                          <a:effectLst/>
                          <a:latin typeface="Calibri" pitchFamily="34" charset="0"/>
                          <a:ea typeface="+mn-ea"/>
                          <a:cs typeface="Arial" charset="0"/>
                        </a:rPr>
                        <a:t>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Editing a Journal Not Yet Posted</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Resolving Errors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Deleting a Campus Journal</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0009712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1905000" y="304800"/>
            <a:ext cx="6850961" cy="533400"/>
          </a:xfrm>
        </p:spPr>
        <p:txBody>
          <a:bodyPr/>
          <a:lstStyle/>
          <a:p>
            <a:r>
              <a:rPr lang="en-US" dirty="0" err="1" smtClean="0"/>
              <a:t>Interunit</a:t>
            </a:r>
            <a:r>
              <a:rPr lang="en-US" dirty="0" smtClean="0"/>
              <a:t> Journals</a:t>
            </a:r>
            <a:endParaRPr lang="en-US" dirty="0"/>
          </a:p>
          <a:p>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a:xfrm>
            <a:off x="457200" y="990600"/>
            <a:ext cx="8229600" cy="3733800"/>
          </a:xfrm>
        </p:spPr>
        <p:txBody>
          <a:bodyPr/>
          <a:lstStyle/>
          <a:p>
            <a:r>
              <a:rPr lang="en-US" dirty="0" err="1" smtClean="0"/>
              <a:t>Interunit</a:t>
            </a:r>
            <a:r>
              <a:rPr lang="en-US" dirty="0" smtClean="0"/>
              <a:t> journals move funds between business units</a:t>
            </a:r>
          </a:p>
          <a:p>
            <a:r>
              <a:rPr lang="en-US" dirty="0" smtClean="0"/>
              <a:t>Journal types that are or could be </a:t>
            </a:r>
            <a:r>
              <a:rPr lang="en-US" dirty="0" err="1" smtClean="0"/>
              <a:t>interunit</a:t>
            </a:r>
            <a:r>
              <a:rPr lang="en-US" dirty="0" smtClean="0"/>
              <a:t>:</a:t>
            </a:r>
          </a:p>
          <a:p>
            <a:pPr lvl="1"/>
            <a:r>
              <a:rPr lang="en-US" sz="2400" dirty="0"/>
              <a:t>Foundation Allocation to </a:t>
            </a:r>
            <a:r>
              <a:rPr lang="en-US" sz="2400" dirty="0" err="1"/>
              <a:t>Univ</a:t>
            </a:r>
            <a:r>
              <a:rPr lang="en-US" sz="2400" dirty="0"/>
              <a:t> Restricted/ Unrestricted </a:t>
            </a:r>
            <a:r>
              <a:rPr lang="en-US" sz="2400" dirty="0" smtClean="0"/>
              <a:t>Gift</a:t>
            </a:r>
          </a:p>
          <a:p>
            <a:pPr lvl="1"/>
            <a:r>
              <a:rPr lang="en-US" sz="2400" dirty="0" smtClean="0"/>
              <a:t>Correcting Voucher JE or Correcting JE</a:t>
            </a:r>
          </a:p>
          <a:p>
            <a:pPr lvl="1"/>
            <a:r>
              <a:rPr lang="en-US" sz="2400" dirty="0" smtClean="0"/>
              <a:t>Other Campus JE - </a:t>
            </a:r>
            <a:r>
              <a:rPr lang="en-US" sz="2400" dirty="0" err="1" smtClean="0"/>
              <a:t>Interunit</a:t>
            </a:r>
            <a:endParaRPr lang="en-US" sz="2400" dirty="0"/>
          </a:p>
          <a:p>
            <a:r>
              <a:rPr lang="en-US" dirty="0" smtClean="0"/>
              <a:t>Creating an </a:t>
            </a:r>
            <a:r>
              <a:rPr lang="en-US" dirty="0" err="1" smtClean="0"/>
              <a:t>interunit</a:t>
            </a:r>
            <a:r>
              <a:rPr lang="en-US" dirty="0" smtClean="0"/>
              <a:t> journal is exactly the same as any other journal, except:</a:t>
            </a:r>
          </a:p>
          <a:p>
            <a:pPr lvl="1"/>
            <a:r>
              <a:rPr lang="en-US" sz="2400" dirty="0"/>
              <a:t>On each line of the </a:t>
            </a:r>
            <a:r>
              <a:rPr lang="en-US" sz="2400" dirty="0" err="1"/>
              <a:t>interunit</a:t>
            </a:r>
            <a:r>
              <a:rPr lang="en-US" sz="2400" dirty="0"/>
              <a:t> entries, you </a:t>
            </a:r>
            <a:r>
              <a:rPr lang="en-US" sz="2400" dirty="0" smtClean="0"/>
              <a:t>fill </a:t>
            </a:r>
            <a:r>
              <a:rPr lang="en-US" sz="2400" dirty="0"/>
              <a:t>in the Affiliate chartfield with the offsetting business unit</a:t>
            </a:r>
          </a:p>
          <a:p>
            <a:r>
              <a:rPr lang="en-US" dirty="0" smtClean="0"/>
              <a:t>Example: </a:t>
            </a:r>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271972421"/>
              </p:ext>
            </p:extLst>
          </p:nvPr>
        </p:nvGraphicFramePr>
        <p:xfrm>
          <a:off x="1371600" y="5364480"/>
          <a:ext cx="6096000" cy="1112520"/>
        </p:xfrm>
        <a:graphic>
          <a:graphicData uri="http://schemas.openxmlformats.org/drawingml/2006/table">
            <a:tbl>
              <a:tblPr firstRow="1" bandRow="1">
                <a:tableStyleId>{5C22544A-7EE6-4342-B048-85BDC9FD1C3A}</a:tableStyleId>
              </a:tblPr>
              <a:tblGrid>
                <a:gridCol w="1752600"/>
                <a:gridCol w="2311400"/>
                <a:gridCol w="2032000"/>
              </a:tblGrid>
              <a:tr h="370840">
                <a:tc>
                  <a:txBody>
                    <a:bodyPr/>
                    <a:lstStyle/>
                    <a:p>
                      <a:r>
                        <a:rPr lang="en-US" dirty="0" smtClean="0"/>
                        <a:t>Line</a:t>
                      </a:r>
                      <a:endParaRPr lang="en-US" dirty="0"/>
                    </a:p>
                  </a:txBody>
                  <a:tcPr/>
                </a:tc>
                <a:tc>
                  <a:txBody>
                    <a:bodyPr/>
                    <a:lstStyle/>
                    <a:p>
                      <a:r>
                        <a:rPr lang="en-US" dirty="0" smtClean="0"/>
                        <a:t>Business Unit field</a:t>
                      </a:r>
                      <a:endParaRPr lang="en-US" dirty="0"/>
                    </a:p>
                  </a:txBody>
                  <a:tcPr/>
                </a:tc>
                <a:tc>
                  <a:txBody>
                    <a:bodyPr/>
                    <a:lstStyle/>
                    <a:p>
                      <a:r>
                        <a:rPr lang="en-US" dirty="0" smtClean="0"/>
                        <a:t>Affiliate field</a:t>
                      </a:r>
                      <a:endParaRPr lang="en-US" dirty="0"/>
                    </a:p>
                  </a:txBody>
                  <a:tcPr/>
                </a:tc>
              </a:tr>
              <a:tr h="370840">
                <a:tc>
                  <a:txBody>
                    <a:bodyPr/>
                    <a:lstStyle/>
                    <a:p>
                      <a:r>
                        <a:rPr lang="en-US" dirty="0" smtClean="0"/>
                        <a:t>Line</a:t>
                      </a:r>
                      <a:r>
                        <a:rPr lang="en-US" baseline="0" dirty="0" smtClean="0"/>
                        <a:t> 1</a:t>
                      </a:r>
                      <a:endParaRPr lang="en-US" dirty="0"/>
                    </a:p>
                  </a:txBody>
                  <a:tcPr/>
                </a:tc>
                <a:tc>
                  <a:txBody>
                    <a:bodyPr/>
                    <a:lstStyle/>
                    <a:p>
                      <a:r>
                        <a:rPr lang="en-US" dirty="0" smtClean="0"/>
                        <a:t>CHBUS</a:t>
                      </a:r>
                      <a:endParaRPr lang="en-US" dirty="0"/>
                    </a:p>
                  </a:txBody>
                  <a:tcPr/>
                </a:tc>
                <a:tc>
                  <a:txBody>
                    <a:bodyPr/>
                    <a:lstStyle/>
                    <a:p>
                      <a:r>
                        <a:rPr lang="en-US" dirty="0" smtClean="0"/>
                        <a:t>UNCCH</a:t>
                      </a:r>
                      <a:endParaRPr lang="en-US" dirty="0"/>
                    </a:p>
                  </a:txBody>
                  <a:tcPr/>
                </a:tc>
              </a:tr>
              <a:tr h="370840">
                <a:tc>
                  <a:txBody>
                    <a:bodyPr/>
                    <a:lstStyle/>
                    <a:p>
                      <a:r>
                        <a:rPr lang="en-US" dirty="0" smtClean="0"/>
                        <a:t>Line 2</a:t>
                      </a:r>
                      <a:endParaRPr lang="en-US" dirty="0"/>
                    </a:p>
                  </a:txBody>
                  <a:tcPr/>
                </a:tc>
                <a:tc>
                  <a:txBody>
                    <a:bodyPr/>
                    <a:lstStyle/>
                    <a:p>
                      <a:r>
                        <a:rPr lang="en-US" dirty="0" smtClean="0"/>
                        <a:t>UNCCH</a:t>
                      </a:r>
                      <a:endParaRPr lang="en-US" dirty="0"/>
                    </a:p>
                  </a:txBody>
                  <a:tcPr/>
                </a:tc>
                <a:tc>
                  <a:txBody>
                    <a:bodyPr/>
                    <a:lstStyle/>
                    <a:p>
                      <a:r>
                        <a:rPr lang="en-US" dirty="0" smtClean="0"/>
                        <a:t>CHBUS</a:t>
                      </a:r>
                      <a:endParaRPr lang="en-US" dirty="0"/>
                    </a:p>
                  </a:txBody>
                  <a:tcPr/>
                </a:tc>
              </a:tr>
            </a:tbl>
          </a:graphicData>
        </a:graphic>
      </p:graphicFrame>
    </p:spTree>
    <p:extLst>
      <p:ext uri="{BB962C8B-B14F-4D97-AF65-F5344CB8AC3E}">
        <p14:creationId xmlns:p14="http://schemas.microsoft.com/office/powerpoint/2010/main" val="10101919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2667000" y="381000"/>
            <a:ext cx="6019800" cy="533400"/>
          </a:xfrm>
        </p:spPr>
        <p:txBody>
          <a:bodyPr/>
          <a:lstStyle/>
          <a:p>
            <a:r>
              <a:rPr lang="en-US" dirty="0" smtClean="0"/>
              <a:t>Demonstration </a:t>
            </a:r>
            <a:r>
              <a:rPr lang="en-US" dirty="0"/>
              <a:t>&amp; Exercise </a:t>
            </a:r>
          </a:p>
          <a:p>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p:txBody>
          <a:bodyPr/>
          <a:lstStyle/>
          <a:p>
            <a:r>
              <a:rPr lang="en-US" dirty="0"/>
              <a:t>Demonstration: </a:t>
            </a:r>
            <a:r>
              <a:rPr lang="en-US" dirty="0" smtClean="0"/>
              <a:t>Creating an </a:t>
            </a:r>
            <a:r>
              <a:rPr lang="en-US" dirty="0" err="1" smtClean="0"/>
              <a:t>Interunit</a:t>
            </a:r>
            <a:r>
              <a:rPr lang="en-US" dirty="0" smtClean="0"/>
              <a:t> Campus Journal</a:t>
            </a:r>
            <a:endParaRPr lang="en-US" dirty="0"/>
          </a:p>
          <a:p>
            <a:r>
              <a:rPr lang="en-US" dirty="0"/>
              <a:t>Exercise </a:t>
            </a:r>
            <a:r>
              <a:rPr lang="en-US" dirty="0" smtClean="0"/>
              <a:t>#3: Creating an </a:t>
            </a:r>
            <a:r>
              <a:rPr lang="en-US" dirty="0" err="1"/>
              <a:t>Interunit</a:t>
            </a:r>
            <a:r>
              <a:rPr lang="en-US" dirty="0"/>
              <a:t> Campus </a:t>
            </a:r>
            <a:r>
              <a:rPr lang="en-US" dirty="0" smtClean="0"/>
              <a:t>Journal</a:t>
            </a:r>
            <a:endParaRPr lang="en-US" dirty="0"/>
          </a:p>
          <a:p>
            <a:endParaRPr lang="en-US" dirty="0"/>
          </a:p>
          <a:p>
            <a:r>
              <a:rPr lang="en-US" dirty="0"/>
              <a:t>Reference:</a:t>
            </a:r>
          </a:p>
          <a:p>
            <a:pPr lvl="1"/>
            <a:r>
              <a:rPr lang="en-US" dirty="0" smtClean="0"/>
              <a:t>Creating an </a:t>
            </a:r>
            <a:r>
              <a:rPr lang="en-US" dirty="0" err="1"/>
              <a:t>Interunit</a:t>
            </a:r>
            <a:r>
              <a:rPr lang="en-US" dirty="0"/>
              <a:t> </a:t>
            </a:r>
            <a:r>
              <a:rPr lang="en-US" dirty="0" smtClean="0"/>
              <a:t>Campus Journals</a:t>
            </a:r>
            <a:endParaRPr lang="en-US" dirty="0"/>
          </a:p>
          <a:p>
            <a:endParaRPr lang="en-US" dirty="0"/>
          </a:p>
        </p:txBody>
      </p:sp>
      <p:grpSp>
        <p:nvGrpSpPr>
          <p:cNvPr id="9" name="Group 12"/>
          <p:cNvGrpSpPr>
            <a:grpSpLocks/>
          </p:cNvGrpSpPr>
          <p:nvPr/>
        </p:nvGrpSpPr>
        <p:grpSpPr bwMode="auto">
          <a:xfrm>
            <a:off x="8100323" y="5753714"/>
            <a:ext cx="808038" cy="915989"/>
            <a:chOff x="663" y="3648"/>
            <a:chExt cx="509" cy="577"/>
          </a:xfrm>
        </p:grpSpPr>
        <p:pic>
          <p:nvPicPr>
            <p:cNvPr id="10" name="Picture 13" descr="ANd9GcTG3971zH95oKqU1ymDa1jVdHxXnmmxIr1V3GamWMQDINEe9CumJTV9ca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 y="3648"/>
              <a:ext cx="432" cy="428"/>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4"/>
            <p:cNvSpPr txBox="1">
              <a:spLocks noChangeArrowheads="1"/>
            </p:cNvSpPr>
            <p:nvPr/>
          </p:nvSpPr>
          <p:spPr bwMode="auto">
            <a:xfrm>
              <a:off x="663" y="4052"/>
              <a:ext cx="50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dirty="0">
                  <a:solidFill>
                    <a:schemeClr val="tx2"/>
                  </a:solidFill>
                </a:rPr>
                <a:t>Exercise</a:t>
              </a:r>
            </a:p>
          </p:txBody>
        </p:sp>
      </p:grpSp>
    </p:spTree>
    <p:extLst>
      <p:ext uri="{BB962C8B-B14F-4D97-AF65-F5344CB8AC3E}">
        <p14:creationId xmlns:p14="http://schemas.microsoft.com/office/powerpoint/2010/main" val="363040630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ctrTitle"/>
          </p:nvPr>
        </p:nvSpPr>
        <p:spPr/>
        <p:txBody>
          <a:bodyPr/>
          <a:lstStyle/>
          <a:p>
            <a:pPr algn="r"/>
            <a:r>
              <a:rPr lang="en-US" dirty="0">
                <a:latin typeface="+mn-lt"/>
              </a:rPr>
              <a:t>Agenda</a:t>
            </a:r>
          </a:p>
        </p:txBody>
      </p:sp>
      <p:graphicFrame>
        <p:nvGraphicFramePr>
          <p:cNvPr id="192540" name="Group 28"/>
          <p:cNvGraphicFramePr>
            <a:graphicFrameLocks noGrp="1"/>
          </p:cNvGraphicFramePr>
          <p:nvPr>
            <p:ph idx="1"/>
            <p:extLst>
              <p:ext uri="{D42A27DB-BD31-4B8C-83A1-F6EECF244321}">
                <p14:modId xmlns:p14="http://schemas.microsoft.com/office/powerpoint/2010/main" val="1860796399"/>
              </p:ext>
            </p:extLst>
          </p:nvPr>
        </p:nvGraphicFramePr>
        <p:xfrm>
          <a:off x="381000" y="1447800"/>
          <a:ext cx="8256637" cy="4800600"/>
        </p:xfrm>
        <a:graphic>
          <a:graphicData uri="http://schemas.openxmlformats.org/drawingml/2006/table">
            <a:tbl>
              <a:tblPr/>
              <a:tblGrid>
                <a:gridCol w="8256637"/>
              </a:tblGrid>
              <a:tr h="504356">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Unit</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638644">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Introduction/Overview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Creating Campus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Creating Correcting Campus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Creating </a:t>
                      </a:r>
                      <a:r>
                        <a:rPr kumimoji="0" lang="en-US" sz="2000" b="0" i="0" u="none" strike="noStrike" kern="1200" cap="none" normalizeH="0" baseline="0" dirty="0" err="1" smtClean="0">
                          <a:ln>
                            <a:noFill/>
                          </a:ln>
                          <a:solidFill>
                            <a:schemeClr val="tx1"/>
                          </a:solidFill>
                          <a:effectLst/>
                          <a:latin typeface="Calibri" pitchFamily="34" charset="0"/>
                          <a:ea typeface="+mn-ea"/>
                          <a:cs typeface="Arial" charset="0"/>
                        </a:rPr>
                        <a:t>Interunit</a:t>
                      </a: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2000" b="1" i="0" u="none" strike="noStrike" kern="1200" cap="none" normalizeH="0" baseline="0" dirty="0" smtClean="0">
                          <a:ln>
                            <a:noFill/>
                          </a:ln>
                          <a:solidFill>
                            <a:schemeClr val="accent2">
                              <a:lumMod val="75000"/>
                            </a:schemeClr>
                          </a:solidFill>
                          <a:effectLst/>
                          <a:latin typeface="Calibri" pitchFamily="34" charset="0"/>
                          <a:ea typeface="+mn-ea"/>
                          <a:cs typeface="Arial" charset="0"/>
                        </a:rPr>
                        <a:t>Editing a Journal Not Yet Posted</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Resolving Errors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Deleting a Journal</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9997813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1905000" y="304800"/>
            <a:ext cx="6850961" cy="533400"/>
          </a:xfrm>
        </p:spPr>
        <p:txBody>
          <a:bodyPr/>
          <a:lstStyle/>
          <a:p>
            <a:r>
              <a:rPr lang="en-US" dirty="0" smtClean="0"/>
              <a:t>Editing a Journal Not Yet Posted</a:t>
            </a:r>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p:txBody>
          <a:bodyPr/>
          <a:lstStyle/>
          <a:p>
            <a:r>
              <a:rPr lang="en-US" dirty="0" smtClean="0"/>
              <a:t>Journals can be edited up until the point they are posted</a:t>
            </a:r>
          </a:p>
          <a:p>
            <a:r>
              <a:rPr lang="en-US" dirty="0" smtClean="0"/>
              <a:t>Once you make a change to a journal that has been saved and processed and/or submitted:</a:t>
            </a:r>
            <a:endParaRPr lang="en-US" dirty="0"/>
          </a:p>
          <a:p>
            <a:pPr lvl="1"/>
            <a:r>
              <a:rPr lang="en-US" sz="2400" dirty="0" smtClean="0"/>
              <a:t>The Journal Status and Budget Status are reset to N</a:t>
            </a:r>
          </a:p>
          <a:p>
            <a:pPr lvl="1"/>
            <a:r>
              <a:rPr lang="en-US" sz="2400" dirty="0" smtClean="0"/>
              <a:t>You must send the journal back through the journal edit and budget checking processes</a:t>
            </a:r>
          </a:p>
          <a:p>
            <a:pPr lvl="1"/>
            <a:r>
              <a:rPr lang="en-US" sz="2400" dirty="0" smtClean="0"/>
              <a:t>You must submit the journal for approval again</a:t>
            </a:r>
            <a:endParaRPr lang="en-US" sz="2400" dirty="0"/>
          </a:p>
          <a:p>
            <a:endParaRPr lang="en-US" dirty="0"/>
          </a:p>
        </p:txBody>
      </p:sp>
    </p:spTree>
    <p:extLst>
      <p:ext uri="{BB962C8B-B14F-4D97-AF65-F5344CB8AC3E}">
        <p14:creationId xmlns:p14="http://schemas.microsoft.com/office/powerpoint/2010/main" val="301376089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2667000" y="381000"/>
            <a:ext cx="6019800" cy="533400"/>
          </a:xfrm>
        </p:spPr>
        <p:txBody>
          <a:bodyPr/>
          <a:lstStyle/>
          <a:p>
            <a:r>
              <a:rPr lang="en-US" dirty="0" smtClean="0"/>
              <a:t>Demonstration </a:t>
            </a:r>
            <a:r>
              <a:rPr lang="en-US" dirty="0"/>
              <a:t>&amp; Exercise </a:t>
            </a:r>
          </a:p>
          <a:p>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p:txBody>
          <a:bodyPr/>
          <a:lstStyle/>
          <a:p>
            <a:r>
              <a:rPr lang="en-US" dirty="0"/>
              <a:t>Demonstration: </a:t>
            </a:r>
            <a:r>
              <a:rPr lang="en-US" dirty="0" smtClean="0"/>
              <a:t>Editing a Journal Not Yet Posted</a:t>
            </a:r>
            <a:endParaRPr lang="en-US" dirty="0"/>
          </a:p>
          <a:p>
            <a:r>
              <a:rPr lang="en-US" dirty="0"/>
              <a:t>Exercise </a:t>
            </a:r>
            <a:r>
              <a:rPr lang="en-US" dirty="0" smtClean="0"/>
              <a:t>#4: Editing a Journal Not Yet Posted</a:t>
            </a:r>
            <a:endParaRPr lang="en-US" dirty="0"/>
          </a:p>
          <a:p>
            <a:endParaRPr lang="en-US" dirty="0"/>
          </a:p>
          <a:p>
            <a:r>
              <a:rPr lang="en-US" dirty="0"/>
              <a:t>Reference:</a:t>
            </a:r>
          </a:p>
          <a:p>
            <a:pPr lvl="1"/>
            <a:r>
              <a:rPr lang="en-US" dirty="0" smtClean="0"/>
              <a:t>Editing a Journal Not Yet Posted</a:t>
            </a:r>
            <a:endParaRPr lang="en-US" dirty="0"/>
          </a:p>
          <a:p>
            <a:endParaRPr lang="en-US" dirty="0"/>
          </a:p>
        </p:txBody>
      </p:sp>
      <p:grpSp>
        <p:nvGrpSpPr>
          <p:cNvPr id="9" name="Group 12"/>
          <p:cNvGrpSpPr>
            <a:grpSpLocks/>
          </p:cNvGrpSpPr>
          <p:nvPr/>
        </p:nvGrpSpPr>
        <p:grpSpPr bwMode="auto">
          <a:xfrm>
            <a:off x="8100323" y="5753714"/>
            <a:ext cx="808038" cy="915989"/>
            <a:chOff x="663" y="3648"/>
            <a:chExt cx="509" cy="577"/>
          </a:xfrm>
        </p:grpSpPr>
        <p:pic>
          <p:nvPicPr>
            <p:cNvPr id="10" name="Picture 13" descr="ANd9GcTG3971zH95oKqU1ymDa1jVdHxXnmmxIr1V3GamWMQDINEe9CumJTV9ca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 y="3648"/>
              <a:ext cx="432" cy="428"/>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4"/>
            <p:cNvSpPr txBox="1">
              <a:spLocks noChangeArrowheads="1"/>
            </p:cNvSpPr>
            <p:nvPr/>
          </p:nvSpPr>
          <p:spPr bwMode="auto">
            <a:xfrm>
              <a:off x="663" y="4052"/>
              <a:ext cx="50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dirty="0">
                  <a:solidFill>
                    <a:schemeClr val="tx2"/>
                  </a:solidFill>
                </a:rPr>
                <a:t>Exercise</a:t>
              </a:r>
            </a:p>
          </p:txBody>
        </p:sp>
      </p:grpSp>
    </p:spTree>
    <p:extLst>
      <p:ext uri="{BB962C8B-B14F-4D97-AF65-F5344CB8AC3E}">
        <p14:creationId xmlns:p14="http://schemas.microsoft.com/office/powerpoint/2010/main" val="113099747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p:cNvSpPr>
            <a:spLocks noGrp="1" noChangeArrowheads="1"/>
          </p:cNvSpPr>
          <p:nvPr>
            <p:ph type="body" sz="quarter" idx="13"/>
          </p:nvPr>
        </p:nvSpPr>
        <p:spPr/>
        <p:txBody>
          <a:bodyPr/>
          <a:lstStyle/>
          <a:p>
            <a:pPr>
              <a:lnSpc>
                <a:spcPct val="90000"/>
              </a:lnSpc>
            </a:pPr>
            <a:r>
              <a:rPr lang="en-US" dirty="0" smtClean="0"/>
              <a:t>Ground Rules</a:t>
            </a:r>
            <a:endParaRPr lang="en-US" dirty="0"/>
          </a:p>
        </p:txBody>
      </p:sp>
      <p:sp>
        <p:nvSpPr>
          <p:cNvPr id="3" name="Text Placeholder 2"/>
          <p:cNvSpPr>
            <a:spLocks noGrp="1"/>
          </p:cNvSpPr>
          <p:nvPr>
            <p:ph type="body" sz="quarter" idx="14"/>
          </p:nvPr>
        </p:nvSpPr>
        <p:spPr>
          <a:xfrm>
            <a:off x="457200" y="1066800"/>
            <a:ext cx="7915865" cy="4648200"/>
          </a:xfrm>
        </p:spPr>
        <p:txBody>
          <a:bodyPr/>
          <a:lstStyle/>
          <a:p>
            <a:pPr>
              <a:spcAft>
                <a:spcPts val="1200"/>
              </a:spcAft>
            </a:pPr>
            <a:r>
              <a:rPr lang="en-US" sz="2800" dirty="0" smtClean="0"/>
              <a:t>Start time / End time</a:t>
            </a:r>
          </a:p>
          <a:p>
            <a:pPr>
              <a:spcAft>
                <a:spcPts val="1200"/>
              </a:spcAft>
            </a:pPr>
            <a:r>
              <a:rPr lang="en-US" sz="2800" dirty="0" smtClean="0"/>
              <a:t>Breaks</a:t>
            </a:r>
            <a:endParaRPr lang="en-US" sz="2800" dirty="0"/>
          </a:p>
          <a:p>
            <a:pPr>
              <a:spcAft>
                <a:spcPts val="1200"/>
              </a:spcAft>
            </a:pPr>
            <a:r>
              <a:rPr lang="en-US" sz="2800" dirty="0" smtClean="0"/>
              <a:t>Bathrooms</a:t>
            </a:r>
          </a:p>
          <a:p>
            <a:pPr>
              <a:spcAft>
                <a:spcPts val="1200"/>
              </a:spcAft>
            </a:pPr>
            <a:r>
              <a:rPr lang="en-US" sz="2800" dirty="0"/>
              <a:t>Cell phones on vibrate. Step outside if you need to take a call. </a:t>
            </a:r>
          </a:p>
          <a:p>
            <a:pPr>
              <a:spcAft>
                <a:spcPts val="1200"/>
              </a:spcAft>
            </a:pPr>
            <a:r>
              <a:rPr lang="en-US" sz="2800" dirty="0" smtClean="0"/>
              <a:t>Food and beverages</a:t>
            </a:r>
            <a:endParaRPr lang="en-US" sz="2800" dirty="0"/>
          </a:p>
          <a:p>
            <a:endParaRPr lang="en-US" dirty="0"/>
          </a:p>
        </p:txBody>
      </p:sp>
      <p:pic>
        <p:nvPicPr>
          <p:cNvPr id="161800" name="Picture 8" descr="ANd9GcScL8UF2cazOdCT1l1bFdGeEOrZJaFgMCa0xhjevuaWcgB0sGxVsLPD3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7150" y="3638550"/>
            <a:ext cx="781050" cy="781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744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ctrTitle"/>
          </p:nvPr>
        </p:nvSpPr>
        <p:spPr/>
        <p:txBody>
          <a:bodyPr/>
          <a:lstStyle/>
          <a:p>
            <a:pPr algn="r"/>
            <a:r>
              <a:rPr lang="en-US" dirty="0">
                <a:latin typeface="+mn-lt"/>
              </a:rPr>
              <a:t>Agenda</a:t>
            </a:r>
          </a:p>
        </p:txBody>
      </p:sp>
      <p:graphicFrame>
        <p:nvGraphicFramePr>
          <p:cNvPr id="192540" name="Group 28"/>
          <p:cNvGraphicFramePr>
            <a:graphicFrameLocks noGrp="1"/>
          </p:cNvGraphicFramePr>
          <p:nvPr>
            <p:ph idx="1"/>
            <p:extLst>
              <p:ext uri="{D42A27DB-BD31-4B8C-83A1-F6EECF244321}">
                <p14:modId xmlns:p14="http://schemas.microsoft.com/office/powerpoint/2010/main" val="836997108"/>
              </p:ext>
            </p:extLst>
          </p:nvPr>
        </p:nvGraphicFramePr>
        <p:xfrm>
          <a:off x="457200" y="1524000"/>
          <a:ext cx="8256637" cy="4800600"/>
        </p:xfrm>
        <a:graphic>
          <a:graphicData uri="http://schemas.openxmlformats.org/drawingml/2006/table">
            <a:tbl>
              <a:tblPr/>
              <a:tblGrid>
                <a:gridCol w="8256637"/>
              </a:tblGrid>
              <a:tr h="504356">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Unit</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638644">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Introduction/Overview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Creating Campus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Creating Correcting Campus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Creating </a:t>
                      </a:r>
                      <a:r>
                        <a:rPr kumimoji="0" lang="en-US" sz="2000" b="0" i="0" u="none" strike="noStrike" kern="1200" cap="none" normalizeH="0" baseline="0" dirty="0" err="1" smtClean="0">
                          <a:ln>
                            <a:noFill/>
                          </a:ln>
                          <a:solidFill>
                            <a:schemeClr val="tx1"/>
                          </a:solidFill>
                          <a:effectLst/>
                          <a:latin typeface="Calibri" pitchFamily="34" charset="0"/>
                          <a:ea typeface="+mn-ea"/>
                          <a:cs typeface="Arial" charset="0"/>
                        </a:rPr>
                        <a:t>Interunit</a:t>
                      </a: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Editing a Journal Not Yet Posted</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1" i="0" u="none" strike="noStrike" cap="none" normalizeH="0" baseline="0" dirty="0" smtClean="0">
                          <a:ln>
                            <a:noFill/>
                          </a:ln>
                          <a:solidFill>
                            <a:schemeClr val="accent2">
                              <a:lumMod val="75000"/>
                            </a:schemeClr>
                          </a:solidFill>
                          <a:effectLst/>
                          <a:latin typeface="Calibri" pitchFamily="34" charset="0"/>
                          <a:cs typeface="Arial" charset="0"/>
                        </a:rPr>
                        <a:t>Resolving Errors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Deleting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474845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sz="quarter" idx="13"/>
          </p:nvPr>
        </p:nvSpPr>
        <p:spPr/>
        <p:txBody>
          <a:bodyPr/>
          <a:lstStyle/>
          <a:p>
            <a:r>
              <a:rPr lang="en-US" dirty="0" smtClean="0"/>
              <a:t>Resolving Errors</a:t>
            </a:r>
            <a:endParaRPr lang="en-US" dirty="0"/>
          </a:p>
        </p:txBody>
      </p:sp>
      <p:sp>
        <p:nvSpPr>
          <p:cNvPr id="2" name="Text Placeholder 1"/>
          <p:cNvSpPr>
            <a:spLocks noGrp="1"/>
          </p:cNvSpPr>
          <p:nvPr>
            <p:ph type="body" sz="quarter" idx="14"/>
          </p:nvPr>
        </p:nvSpPr>
        <p:spPr>
          <a:xfrm>
            <a:off x="533400" y="1066800"/>
            <a:ext cx="7696200" cy="5410200"/>
          </a:xfrm>
        </p:spPr>
        <p:txBody>
          <a:bodyPr/>
          <a:lstStyle/>
          <a:p>
            <a:pPr>
              <a:spcAft>
                <a:spcPts val="600"/>
              </a:spcAft>
            </a:pPr>
            <a:r>
              <a:rPr lang="en-US" sz="2800" dirty="0" smtClean="0"/>
              <a:t>Campus journals check the following at “Save”</a:t>
            </a:r>
            <a:endParaRPr lang="en-US" sz="2800" dirty="0"/>
          </a:p>
          <a:p>
            <a:pPr lvl="1">
              <a:spcBef>
                <a:spcPts val="0"/>
              </a:spcBef>
            </a:pPr>
            <a:r>
              <a:rPr lang="en-US" sz="2800" dirty="0"/>
              <a:t>Invalid value </a:t>
            </a:r>
          </a:p>
          <a:p>
            <a:pPr lvl="1">
              <a:spcBef>
                <a:spcPts val="0"/>
              </a:spcBef>
            </a:pPr>
            <a:r>
              <a:rPr lang="en-US" sz="2800" dirty="0" smtClean="0"/>
              <a:t>Lines </a:t>
            </a:r>
            <a:r>
              <a:rPr lang="en-US" sz="2800" dirty="0"/>
              <a:t>out of balance</a:t>
            </a:r>
          </a:p>
          <a:p>
            <a:pPr lvl="1">
              <a:spcBef>
                <a:spcPts val="0"/>
              </a:spcBef>
            </a:pPr>
            <a:r>
              <a:rPr lang="en-US" sz="2800" dirty="0"/>
              <a:t>Accounting period not </a:t>
            </a:r>
            <a:r>
              <a:rPr lang="en-US" sz="2800" dirty="0" smtClean="0"/>
              <a:t>open</a:t>
            </a:r>
          </a:p>
          <a:p>
            <a:pPr marL="457200" lvl="1" indent="0">
              <a:spcBef>
                <a:spcPts val="0"/>
              </a:spcBef>
              <a:buNone/>
            </a:pPr>
            <a:endParaRPr lang="en-US" sz="2800" dirty="0" smtClean="0"/>
          </a:p>
          <a:p>
            <a:pPr>
              <a:spcAft>
                <a:spcPts val="600"/>
              </a:spcAft>
            </a:pPr>
            <a:r>
              <a:rPr lang="en-US" sz="2800" dirty="0"/>
              <a:t>Reason for Journal Edit errors</a:t>
            </a:r>
          </a:p>
          <a:p>
            <a:pPr lvl="1">
              <a:spcBef>
                <a:spcPts val="0"/>
              </a:spcBef>
            </a:pPr>
            <a:r>
              <a:rPr lang="en-US" sz="2800" dirty="0"/>
              <a:t>Combo edit</a:t>
            </a:r>
          </a:p>
          <a:p>
            <a:pPr marL="457200" lvl="1" indent="0">
              <a:spcBef>
                <a:spcPts val="0"/>
              </a:spcBef>
              <a:buNone/>
            </a:pPr>
            <a:endParaRPr lang="en-US" sz="2800" dirty="0" smtClean="0"/>
          </a:p>
          <a:p>
            <a:pPr>
              <a:spcAft>
                <a:spcPts val="600"/>
              </a:spcAft>
            </a:pPr>
            <a:endParaRPr lang="en-US" sz="2800" dirty="0" smtClean="0"/>
          </a:p>
          <a:p>
            <a:pPr lvl="1">
              <a:spcBef>
                <a:spcPts val="0"/>
              </a:spcBef>
            </a:pPr>
            <a:endParaRPr lang="en-US" sz="2800" dirty="0" smtClean="0"/>
          </a:p>
          <a:p>
            <a:pPr lvl="1">
              <a:spcBef>
                <a:spcPts val="0"/>
              </a:spcBef>
            </a:pPr>
            <a:endParaRPr lang="en-US" sz="2800" dirty="0"/>
          </a:p>
        </p:txBody>
      </p:sp>
    </p:spTree>
    <p:extLst>
      <p:ext uri="{BB962C8B-B14F-4D97-AF65-F5344CB8AC3E}">
        <p14:creationId xmlns:p14="http://schemas.microsoft.com/office/powerpoint/2010/main" val="342232233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1905000" y="304800"/>
            <a:ext cx="6850961" cy="533400"/>
          </a:xfrm>
        </p:spPr>
        <p:txBody>
          <a:bodyPr/>
          <a:lstStyle/>
          <a:p>
            <a:r>
              <a:rPr lang="en-US" dirty="0" smtClean="0"/>
              <a:t>Combo Edits</a:t>
            </a:r>
            <a:endParaRPr lang="en-US" dirty="0"/>
          </a:p>
          <a:p>
            <a:endParaRPr lang="en-US" dirty="0"/>
          </a:p>
          <a:p>
            <a:pPr marL="690562" lvl="2" indent="0">
              <a:buNone/>
            </a:pPr>
            <a:endParaRPr lang="en-US" dirty="0"/>
          </a:p>
          <a:p>
            <a:endParaRPr lang="en-US" dirty="0" smtClean="0"/>
          </a:p>
          <a:p>
            <a:endParaRPr lang="en-US" dirty="0"/>
          </a:p>
          <a:p>
            <a:endParaRPr lang="en-US" dirty="0"/>
          </a:p>
          <a:p>
            <a:endParaRPr lang="en-US" dirty="0"/>
          </a:p>
          <a:p>
            <a:pPr>
              <a:buFont typeface="Wingdings" pitchFamily="2" charset="2"/>
              <a:buNone/>
            </a:pP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189795653"/>
              </p:ext>
            </p:extLst>
          </p:nvPr>
        </p:nvGraphicFramePr>
        <p:xfrm>
          <a:off x="914400" y="1447800"/>
          <a:ext cx="7391399" cy="4765040"/>
        </p:xfrm>
        <a:graphic>
          <a:graphicData uri="http://schemas.openxmlformats.org/drawingml/2006/table">
            <a:tbl>
              <a:tblPr firstRow="1" bandRow="1">
                <a:tableStyleId>{5C22544A-7EE6-4342-B048-85BDC9FD1C3A}</a:tableStyleId>
              </a:tblPr>
              <a:tblGrid>
                <a:gridCol w="397387"/>
                <a:gridCol w="2422013"/>
                <a:gridCol w="4571999"/>
              </a:tblGrid>
              <a:tr h="370840">
                <a:tc>
                  <a:txBody>
                    <a:bodyPr/>
                    <a:lstStyle/>
                    <a:p>
                      <a:endParaRPr lang="en-US" dirty="0"/>
                    </a:p>
                  </a:txBody>
                  <a:tcPr/>
                </a:tc>
                <a:tc>
                  <a:txBody>
                    <a:bodyPr/>
                    <a:lstStyle/>
                    <a:p>
                      <a:r>
                        <a:rPr lang="en-US" dirty="0" smtClean="0"/>
                        <a:t>Combo Edit</a:t>
                      </a:r>
                      <a:endParaRPr lang="en-US" dirty="0"/>
                    </a:p>
                  </a:txBody>
                  <a:tcPr/>
                </a:tc>
                <a:tc>
                  <a:txBody>
                    <a:bodyPr/>
                    <a:lstStyle/>
                    <a:p>
                      <a:r>
                        <a:rPr lang="en-US" dirty="0" smtClean="0"/>
                        <a:t>Description </a:t>
                      </a:r>
                      <a:endParaRPr 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AFSD_IV</a:t>
                      </a:r>
                    </a:p>
                  </a:txBody>
                  <a:tcPr/>
                </a:tc>
                <a:tc>
                  <a:txBody>
                    <a:bodyPr/>
                    <a:lstStyle/>
                    <a:p>
                      <a:r>
                        <a:rPr lang="en-US" sz="1800" kern="1200" dirty="0" smtClean="0">
                          <a:solidFill>
                            <a:schemeClr val="dk1"/>
                          </a:solidFill>
                          <a:effectLst/>
                          <a:latin typeface="+mn-lt"/>
                          <a:ea typeface="+mn-ea"/>
                          <a:cs typeface="+mn-cs"/>
                        </a:rPr>
                        <a:t>Account, Fund, Source, and Department are required on every line.</a:t>
                      </a:r>
                      <a:endParaRPr 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AF_VI </a:t>
                      </a:r>
                    </a:p>
                  </a:txBody>
                  <a:tcPr/>
                </a:tc>
                <a:tc>
                  <a:txBody>
                    <a:bodyPr/>
                    <a:lstStyle/>
                    <a:p>
                      <a:r>
                        <a:rPr lang="en-US" sz="1800" strike="noStrike" kern="1200" dirty="0" smtClean="0">
                          <a:solidFill>
                            <a:schemeClr val="dk1"/>
                          </a:solidFill>
                          <a:effectLst/>
                          <a:latin typeface="+mn-lt"/>
                          <a:ea typeface="+mn-ea"/>
                          <a:cs typeface="+mn-cs"/>
                        </a:rPr>
                        <a:t>Revenue (for</a:t>
                      </a:r>
                      <a:r>
                        <a:rPr lang="en-US" sz="1800" strike="noStrike" kern="1200" baseline="0" dirty="0" smtClean="0">
                          <a:solidFill>
                            <a:schemeClr val="dk1"/>
                          </a:solidFill>
                          <a:effectLst/>
                          <a:latin typeface="+mn-lt"/>
                          <a:ea typeface="+mn-ea"/>
                          <a:cs typeface="+mn-cs"/>
                        </a:rPr>
                        <a:t> state funds) </a:t>
                      </a:r>
                      <a:r>
                        <a:rPr lang="en-US" sz="1800" strike="noStrike" kern="1200" dirty="0" smtClean="0">
                          <a:solidFill>
                            <a:schemeClr val="dk1"/>
                          </a:solidFill>
                          <a:effectLst/>
                          <a:latin typeface="+mn-lt"/>
                          <a:ea typeface="+mn-ea"/>
                          <a:cs typeface="+mn-cs"/>
                        </a:rPr>
                        <a:t>and </a:t>
                      </a:r>
                      <a:r>
                        <a:rPr lang="en-US" sz="1800" kern="1200" dirty="0" smtClean="0">
                          <a:solidFill>
                            <a:schemeClr val="dk1"/>
                          </a:solidFill>
                          <a:effectLst/>
                          <a:latin typeface="+mn-lt"/>
                          <a:ea typeface="+mn-ea"/>
                          <a:cs typeface="+mn-cs"/>
                        </a:rPr>
                        <a:t>Expense lines must have a Fund with a Purpose code.  The Fund</a:t>
                      </a:r>
                      <a:r>
                        <a:rPr lang="en-US" sz="1800" kern="1200" baseline="0" dirty="0" smtClean="0">
                          <a:solidFill>
                            <a:schemeClr val="dk1"/>
                          </a:solidFill>
                          <a:effectLst/>
                          <a:latin typeface="+mn-lt"/>
                          <a:ea typeface="+mn-ea"/>
                          <a:cs typeface="+mn-cs"/>
                        </a:rPr>
                        <a:t> code cannot end in “00”, such as </a:t>
                      </a:r>
                      <a:r>
                        <a:rPr lang="en-US" sz="1800" kern="1200" dirty="0" smtClean="0">
                          <a:solidFill>
                            <a:schemeClr val="dk1"/>
                          </a:solidFill>
                          <a:effectLst/>
                          <a:latin typeface="+mn-lt"/>
                          <a:ea typeface="+mn-ea"/>
                          <a:cs typeface="+mn-cs"/>
                        </a:rPr>
                        <a:t>20100 and 21100.</a:t>
                      </a:r>
                      <a:endParaRPr 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FAJ_VV </a:t>
                      </a:r>
                    </a:p>
                  </a:txBody>
                  <a:tcPr/>
                </a:tc>
                <a:tc>
                  <a:txBody>
                    <a:bodyPr/>
                    <a:lstStyle/>
                    <a:p>
                      <a:r>
                        <a:rPr lang="en-US" sz="1800" kern="1200" dirty="0" smtClean="0">
                          <a:solidFill>
                            <a:schemeClr val="dk1"/>
                          </a:solidFill>
                          <a:effectLst/>
                          <a:latin typeface="+mn-lt"/>
                          <a:ea typeface="+mn-ea"/>
                          <a:cs typeface="+mn-cs"/>
                        </a:rPr>
                        <a:t>Lines with OSR and Capital Funds must have a Project ID.</a:t>
                      </a:r>
                      <a:endParaRPr 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FS_IV</a:t>
                      </a:r>
                    </a:p>
                  </a:txBody>
                  <a:tcPr/>
                </a:tc>
                <a:tc>
                  <a:txBody>
                    <a:bodyPr/>
                    <a:lstStyle/>
                    <a:p>
                      <a:r>
                        <a:rPr lang="en-US" sz="1800" kern="1200" dirty="0" smtClean="0">
                          <a:solidFill>
                            <a:schemeClr val="dk1"/>
                          </a:solidFill>
                          <a:effectLst/>
                          <a:latin typeface="+mn-lt"/>
                          <a:ea typeface="+mn-ea"/>
                          <a:cs typeface="+mn-cs"/>
                        </a:rPr>
                        <a:t>Fund and Source combination must be valid.</a:t>
                      </a:r>
                      <a:endParaRPr 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AF_UNIT  </a:t>
                      </a:r>
                    </a:p>
                  </a:txBody>
                  <a:tcPr/>
                </a:tc>
                <a:tc>
                  <a:txBody>
                    <a:bodyPr/>
                    <a:lstStyle/>
                    <a:p>
                      <a:r>
                        <a:rPr lang="en-US" sz="1800" kern="1200" dirty="0" smtClean="0">
                          <a:solidFill>
                            <a:schemeClr val="dk1"/>
                          </a:solidFill>
                          <a:effectLst/>
                          <a:latin typeface="+mn-lt"/>
                          <a:ea typeface="+mn-ea"/>
                          <a:cs typeface="+mn-cs"/>
                        </a:rPr>
                        <a:t>Foundations can only use these funds 29900, 29910, 29920 &amp; 29930.</a:t>
                      </a:r>
                      <a:endParaRPr 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FS_CHASF/FS_CHATH…</a:t>
                      </a:r>
                    </a:p>
                  </a:txBody>
                  <a:tcPr/>
                </a:tc>
                <a:tc>
                  <a:txBody>
                    <a:bodyPr/>
                    <a:lstStyle/>
                    <a:p>
                      <a:r>
                        <a:rPr lang="en-US" sz="1800" kern="1200" dirty="0" smtClean="0">
                          <a:solidFill>
                            <a:schemeClr val="dk1"/>
                          </a:solidFill>
                          <a:effectLst/>
                          <a:latin typeface="+mn-lt"/>
                          <a:ea typeface="+mn-ea"/>
                          <a:cs typeface="+mn-cs"/>
                        </a:rPr>
                        <a:t>Controls which Sources each Foundation can use. For example, CHASF can only use Sources that start with a 'C‘.</a:t>
                      </a:r>
                      <a:endParaRPr lang="en-US" dirty="0"/>
                    </a:p>
                  </a:txBody>
                  <a:tcPr/>
                </a:tc>
              </a:tr>
            </a:tbl>
          </a:graphicData>
        </a:graphic>
      </p:graphicFrame>
    </p:spTree>
    <p:extLst>
      <p:ext uri="{BB962C8B-B14F-4D97-AF65-F5344CB8AC3E}">
        <p14:creationId xmlns:p14="http://schemas.microsoft.com/office/powerpoint/2010/main" val="3505089622"/>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2667000" y="381000"/>
            <a:ext cx="6019800" cy="533400"/>
          </a:xfrm>
        </p:spPr>
        <p:txBody>
          <a:bodyPr/>
          <a:lstStyle/>
          <a:p>
            <a:r>
              <a:rPr lang="en-US" dirty="0" smtClean="0"/>
              <a:t>Demonstration </a:t>
            </a:r>
            <a:r>
              <a:rPr lang="en-US" dirty="0"/>
              <a:t>&amp; Exercise </a:t>
            </a:r>
          </a:p>
          <a:p>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p:txBody>
          <a:bodyPr/>
          <a:lstStyle/>
          <a:p>
            <a:r>
              <a:rPr lang="en-US" dirty="0"/>
              <a:t>Demonstration: </a:t>
            </a:r>
            <a:r>
              <a:rPr lang="en-US" dirty="0" smtClean="0"/>
              <a:t>Resolving a Journal Edit Error</a:t>
            </a:r>
            <a:endParaRPr lang="en-US" dirty="0"/>
          </a:p>
          <a:p>
            <a:r>
              <a:rPr lang="en-US" dirty="0"/>
              <a:t>Exercise </a:t>
            </a:r>
            <a:r>
              <a:rPr lang="en-US" dirty="0" smtClean="0"/>
              <a:t>#5: Resolving a Journal Edit Error</a:t>
            </a:r>
            <a:endParaRPr lang="en-US" dirty="0"/>
          </a:p>
          <a:p>
            <a:endParaRPr lang="en-US" dirty="0"/>
          </a:p>
          <a:p>
            <a:r>
              <a:rPr lang="en-US" dirty="0"/>
              <a:t>Reference:</a:t>
            </a:r>
          </a:p>
          <a:p>
            <a:pPr lvl="1"/>
            <a:r>
              <a:rPr lang="en-US" dirty="0" smtClean="0"/>
              <a:t>Understanding Campus Journal Edit Errors</a:t>
            </a:r>
            <a:endParaRPr lang="en-US" dirty="0"/>
          </a:p>
          <a:p>
            <a:endParaRPr lang="en-US" dirty="0"/>
          </a:p>
        </p:txBody>
      </p:sp>
      <p:grpSp>
        <p:nvGrpSpPr>
          <p:cNvPr id="9" name="Group 12"/>
          <p:cNvGrpSpPr>
            <a:grpSpLocks/>
          </p:cNvGrpSpPr>
          <p:nvPr/>
        </p:nvGrpSpPr>
        <p:grpSpPr bwMode="auto">
          <a:xfrm>
            <a:off x="8100323" y="5753714"/>
            <a:ext cx="808038" cy="915989"/>
            <a:chOff x="663" y="3648"/>
            <a:chExt cx="509" cy="577"/>
          </a:xfrm>
        </p:grpSpPr>
        <p:pic>
          <p:nvPicPr>
            <p:cNvPr id="10" name="Picture 13" descr="ANd9GcTG3971zH95oKqU1ymDa1jVdHxXnmmxIr1V3GamWMQDINEe9CumJTV9ca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 y="3648"/>
              <a:ext cx="432" cy="428"/>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4"/>
            <p:cNvSpPr txBox="1">
              <a:spLocks noChangeArrowheads="1"/>
            </p:cNvSpPr>
            <p:nvPr/>
          </p:nvSpPr>
          <p:spPr bwMode="auto">
            <a:xfrm>
              <a:off x="663" y="4052"/>
              <a:ext cx="50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dirty="0">
                  <a:solidFill>
                    <a:schemeClr val="tx2"/>
                  </a:solidFill>
                </a:rPr>
                <a:t>Exercise</a:t>
              </a:r>
            </a:p>
          </p:txBody>
        </p:sp>
      </p:grpSp>
    </p:spTree>
    <p:extLst>
      <p:ext uri="{BB962C8B-B14F-4D97-AF65-F5344CB8AC3E}">
        <p14:creationId xmlns:p14="http://schemas.microsoft.com/office/powerpoint/2010/main" val="74238720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sz="quarter" idx="13"/>
          </p:nvPr>
        </p:nvSpPr>
        <p:spPr/>
        <p:txBody>
          <a:bodyPr/>
          <a:lstStyle/>
          <a:p>
            <a:r>
              <a:rPr lang="en-US" dirty="0" smtClean="0"/>
              <a:t>Resolving Errors</a:t>
            </a:r>
            <a:endParaRPr lang="en-US" dirty="0"/>
          </a:p>
        </p:txBody>
      </p:sp>
      <p:sp>
        <p:nvSpPr>
          <p:cNvPr id="2" name="Text Placeholder 1"/>
          <p:cNvSpPr>
            <a:spLocks noGrp="1"/>
          </p:cNvSpPr>
          <p:nvPr>
            <p:ph type="body" sz="quarter" idx="14"/>
          </p:nvPr>
        </p:nvSpPr>
        <p:spPr>
          <a:xfrm>
            <a:off x="533400" y="1066800"/>
            <a:ext cx="7696200" cy="5410200"/>
          </a:xfrm>
        </p:spPr>
        <p:txBody>
          <a:bodyPr/>
          <a:lstStyle/>
          <a:p>
            <a:pPr>
              <a:spcAft>
                <a:spcPts val="600"/>
              </a:spcAft>
            </a:pPr>
            <a:r>
              <a:rPr lang="en-US" sz="2800" dirty="0" smtClean="0"/>
              <a:t>Reason </a:t>
            </a:r>
            <a:r>
              <a:rPr lang="en-US" sz="2800" dirty="0"/>
              <a:t>for </a:t>
            </a:r>
            <a:r>
              <a:rPr lang="en-US" sz="2800" dirty="0" smtClean="0"/>
              <a:t>Budget Checking errors</a:t>
            </a:r>
            <a:endParaRPr lang="en-US" sz="2800" dirty="0"/>
          </a:p>
          <a:p>
            <a:pPr lvl="1">
              <a:spcBef>
                <a:spcPts val="0"/>
              </a:spcBef>
            </a:pPr>
            <a:r>
              <a:rPr lang="en-US" sz="2800" dirty="0" smtClean="0"/>
              <a:t>Keying error </a:t>
            </a:r>
            <a:endParaRPr lang="en-US" sz="2800" dirty="0"/>
          </a:p>
          <a:p>
            <a:pPr lvl="1">
              <a:spcBef>
                <a:spcPts val="0"/>
              </a:spcBef>
            </a:pPr>
            <a:r>
              <a:rPr lang="en-US" sz="2800" dirty="0" smtClean="0"/>
              <a:t>Insufficient budget</a:t>
            </a:r>
            <a:endParaRPr lang="en-US" sz="2800" dirty="0"/>
          </a:p>
          <a:p>
            <a:pPr lvl="1">
              <a:spcBef>
                <a:spcPts val="0"/>
              </a:spcBef>
            </a:pPr>
            <a:r>
              <a:rPr lang="en-US" sz="2800" dirty="0" smtClean="0"/>
              <a:t>No budget exists</a:t>
            </a:r>
          </a:p>
          <a:p>
            <a:pPr lvl="1">
              <a:spcBef>
                <a:spcPts val="0"/>
              </a:spcBef>
            </a:pPr>
            <a:r>
              <a:rPr lang="en-US" sz="2800" dirty="0" smtClean="0"/>
              <a:t>Budget period not open</a:t>
            </a:r>
            <a:endParaRPr lang="en-US" sz="2800" dirty="0"/>
          </a:p>
          <a:p>
            <a:pPr marL="457200" lvl="1" indent="0">
              <a:spcBef>
                <a:spcPts val="0"/>
              </a:spcBef>
              <a:buNone/>
            </a:pPr>
            <a:endParaRPr lang="en-US" sz="2800" strike="sngStrike" dirty="0"/>
          </a:p>
          <a:p>
            <a:pPr marL="457200" lvl="1" indent="0">
              <a:spcBef>
                <a:spcPts val="0"/>
              </a:spcBef>
              <a:buNone/>
            </a:pPr>
            <a:endParaRPr lang="en-US" sz="2800" dirty="0" smtClean="0"/>
          </a:p>
          <a:p>
            <a:pPr lvl="1">
              <a:spcBef>
                <a:spcPts val="0"/>
              </a:spcBef>
            </a:pPr>
            <a:endParaRPr lang="en-US" sz="2800" dirty="0"/>
          </a:p>
        </p:txBody>
      </p:sp>
    </p:spTree>
    <p:extLst>
      <p:ext uri="{BB962C8B-B14F-4D97-AF65-F5344CB8AC3E}">
        <p14:creationId xmlns:p14="http://schemas.microsoft.com/office/powerpoint/2010/main" val="9370207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2667000" y="381000"/>
            <a:ext cx="6019800" cy="533400"/>
          </a:xfrm>
        </p:spPr>
        <p:txBody>
          <a:bodyPr/>
          <a:lstStyle/>
          <a:p>
            <a:r>
              <a:rPr lang="en-US" dirty="0" smtClean="0"/>
              <a:t>Demonstration </a:t>
            </a:r>
            <a:r>
              <a:rPr lang="en-US" dirty="0"/>
              <a:t>&amp; Exercise </a:t>
            </a:r>
          </a:p>
          <a:p>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p:txBody>
          <a:bodyPr/>
          <a:lstStyle/>
          <a:p>
            <a:r>
              <a:rPr lang="en-US" dirty="0"/>
              <a:t>Demonstration: </a:t>
            </a:r>
            <a:r>
              <a:rPr lang="en-US" dirty="0" smtClean="0"/>
              <a:t>Identifying a Budget Error</a:t>
            </a:r>
            <a:endParaRPr lang="en-US" dirty="0"/>
          </a:p>
          <a:p>
            <a:r>
              <a:rPr lang="en-US" dirty="0"/>
              <a:t>Exercise </a:t>
            </a:r>
            <a:r>
              <a:rPr lang="en-US" dirty="0" smtClean="0"/>
              <a:t>#6: Identifying a Budget Error</a:t>
            </a:r>
            <a:endParaRPr lang="en-US" dirty="0"/>
          </a:p>
          <a:p>
            <a:endParaRPr lang="en-US" dirty="0"/>
          </a:p>
          <a:p>
            <a:r>
              <a:rPr lang="en-US" dirty="0"/>
              <a:t>Reference:</a:t>
            </a:r>
          </a:p>
          <a:p>
            <a:pPr lvl="1"/>
            <a:r>
              <a:rPr lang="en-US" dirty="0" smtClean="0"/>
              <a:t>Reviewing Campus Journal Budget Errors</a:t>
            </a:r>
            <a:endParaRPr lang="en-US" dirty="0"/>
          </a:p>
          <a:p>
            <a:endParaRPr lang="en-US" dirty="0"/>
          </a:p>
        </p:txBody>
      </p:sp>
      <p:grpSp>
        <p:nvGrpSpPr>
          <p:cNvPr id="9" name="Group 12"/>
          <p:cNvGrpSpPr>
            <a:grpSpLocks/>
          </p:cNvGrpSpPr>
          <p:nvPr/>
        </p:nvGrpSpPr>
        <p:grpSpPr bwMode="auto">
          <a:xfrm>
            <a:off x="8100323" y="5753714"/>
            <a:ext cx="808038" cy="915989"/>
            <a:chOff x="663" y="3648"/>
            <a:chExt cx="509" cy="577"/>
          </a:xfrm>
        </p:grpSpPr>
        <p:pic>
          <p:nvPicPr>
            <p:cNvPr id="10" name="Picture 13" descr="ANd9GcTG3971zH95oKqU1ymDa1jVdHxXnmmxIr1V3GamWMQDINEe9CumJTV9ca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 y="3648"/>
              <a:ext cx="432" cy="428"/>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4"/>
            <p:cNvSpPr txBox="1">
              <a:spLocks noChangeArrowheads="1"/>
            </p:cNvSpPr>
            <p:nvPr/>
          </p:nvSpPr>
          <p:spPr bwMode="auto">
            <a:xfrm>
              <a:off x="663" y="4052"/>
              <a:ext cx="50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dirty="0">
                  <a:solidFill>
                    <a:schemeClr val="tx2"/>
                  </a:solidFill>
                </a:rPr>
                <a:t>Exercise</a:t>
              </a:r>
            </a:p>
          </p:txBody>
        </p:sp>
      </p:grpSp>
    </p:spTree>
    <p:extLst>
      <p:ext uri="{BB962C8B-B14F-4D97-AF65-F5344CB8AC3E}">
        <p14:creationId xmlns:p14="http://schemas.microsoft.com/office/powerpoint/2010/main" val="113099747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ctrTitle"/>
          </p:nvPr>
        </p:nvSpPr>
        <p:spPr/>
        <p:txBody>
          <a:bodyPr/>
          <a:lstStyle/>
          <a:p>
            <a:pPr algn="r"/>
            <a:r>
              <a:rPr lang="en-US" dirty="0">
                <a:latin typeface="+mn-lt"/>
              </a:rPr>
              <a:t>Agenda</a:t>
            </a:r>
          </a:p>
        </p:txBody>
      </p:sp>
      <p:graphicFrame>
        <p:nvGraphicFramePr>
          <p:cNvPr id="192540" name="Group 28"/>
          <p:cNvGraphicFramePr>
            <a:graphicFrameLocks noGrp="1"/>
          </p:cNvGraphicFramePr>
          <p:nvPr>
            <p:ph idx="1"/>
            <p:extLst>
              <p:ext uri="{D42A27DB-BD31-4B8C-83A1-F6EECF244321}">
                <p14:modId xmlns:p14="http://schemas.microsoft.com/office/powerpoint/2010/main" val="2453867855"/>
              </p:ext>
            </p:extLst>
          </p:nvPr>
        </p:nvGraphicFramePr>
        <p:xfrm>
          <a:off x="457200" y="1524000"/>
          <a:ext cx="8256637" cy="4800600"/>
        </p:xfrm>
        <a:graphic>
          <a:graphicData uri="http://schemas.openxmlformats.org/drawingml/2006/table">
            <a:tbl>
              <a:tblPr/>
              <a:tblGrid>
                <a:gridCol w="8256637"/>
              </a:tblGrid>
              <a:tr h="504356">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Unit</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638644">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Introduction/Overview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Creating Campus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Creating Correcting Campus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Creating </a:t>
                      </a:r>
                      <a:r>
                        <a:rPr kumimoji="0" lang="en-US" sz="2000" b="0" i="0" u="none" strike="noStrike" kern="1200" cap="none" normalizeH="0" baseline="0" dirty="0" err="1" smtClean="0">
                          <a:ln>
                            <a:noFill/>
                          </a:ln>
                          <a:solidFill>
                            <a:schemeClr val="tx1"/>
                          </a:solidFill>
                          <a:effectLst/>
                          <a:latin typeface="Calibri" pitchFamily="34" charset="0"/>
                          <a:ea typeface="+mn-ea"/>
                          <a:cs typeface="Arial" charset="0"/>
                        </a:rPr>
                        <a:t>Interunit</a:t>
                      </a: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Editing a Journal Not Yet Posted</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Resolving Errors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2000" b="1" i="0" u="none" strike="noStrike" kern="1200" cap="none" normalizeH="0" baseline="0" dirty="0" smtClean="0">
                          <a:ln>
                            <a:noFill/>
                          </a:ln>
                          <a:solidFill>
                            <a:schemeClr val="accent2">
                              <a:lumMod val="75000"/>
                            </a:schemeClr>
                          </a:solidFill>
                          <a:effectLst/>
                          <a:latin typeface="Calibri" pitchFamily="34" charset="0"/>
                          <a:ea typeface="+mn-ea"/>
                          <a:cs typeface="Arial" charset="0"/>
                        </a:rPr>
                        <a:t>Deleting a Journal</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688999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1905000" y="304800"/>
            <a:ext cx="6850961" cy="533400"/>
          </a:xfrm>
        </p:spPr>
        <p:txBody>
          <a:bodyPr/>
          <a:lstStyle/>
          <a:p>
            <a:r>
              <a:rPr lang="en-US" dirty="0" smtClean="0"/>
              <a:t>Deleting a Journal</a:t>
            </a:r>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p:txBody>
          <a:bodyPr/>
          <a:lstStyle/>
          <a:p>
            <a:r>
              <a:rPr lang="en-US" sz="2800" dirty="0"/>
              <a:t>Journals can be </a:t>
            </a:r>
            <a:r>
              <a:rPr lang="en-US" sz="2800" dirty="0" smtClean="0"/>
              <a:t>deleted up </a:t>
            </a:r>
            <a:r>
              <a:rPr lang="en-US" sz="2800" dirty="0"/>
              <a:t>until the point they are </a:t>
            </a:r>
            <a:r>
              <a:rPr lang="en-US" sz="2800" dirty="0" smtClean="0"/>
              <a:t>posted</a:t>
            </a:r>
          </a:p>
          <a:p>
            <a:endParaRPr lang="en-US" sz="2800" dirty="0"/>
          </a:p>
          <a:p>
            <a:r>
              <a:rPr lang="en-US" sz="2800" dirty="0"/>
              <a:t>Once you </a:t>
            </a:r>
            <a:r>
              <a:rPr lang="en-US" sz="2800" dirty="0" smtClean="0"/>
              <a:t>delete a journal, it is no longer searchable in the system</a:t>
            </a:r>
            <a:endParaRPr lang="en-US" sz="2800" dirty="0"/>
          </a:p>
          <a:p>
            <a:endParaRPr lang="en-US" sz="2800" dirty="0"/>
          </a:p>
        </p:txBody>
      </p:sp>
    </p:spTree>
    <p:extLst>
      <p:ext uri="{BB962C8B-B14F-4D97-AF65-F5344CB8AC3E}">
        <p14:creationId xmlns:p14="http://schemas.microsoft.com/office/powerpoint/2010/main" val="776486352"/>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2667000" y="381000"/>
            <a:ext cx="6019800" cy="533400"/>
          </a:xfrm>
        </p:spPr>
        <p:txBody>
          <a:bodyPr/>
          <a:lstStyle/>
          <a:p>
            <a:r>
              <a:rPr lang="en-US" dirty="0" smtClean="0"/>
              <a:t>Demonstration </a:t>
            </a:r>
            <a:r>
              <a:rPr lang="en-US" dirty="0"/>
              <a:t>&amp; Exercise </a:t>
            </a:r>
          </a:p>
          <a:p>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p:txBody>
          <a:bodyPr/>
          <a:lstStyle/>
          <a:p>
            <a:r>
              <a:rPr lang="en-US" dirty="0"/>
              <a:t>Demonstration: </a:t>
            </a:r>
            <a:r>
              <a:rPr lang="en-US" dirty="0" smtClean="0"/>
              <a:t>Deleting a Journal</a:t>
            </a:r>
            <a:endParaRPr lang="en-US" dirty="0"/>
          </a:p>
          <a:p>
            <a:r>
              <a:rPr lang="en-US" dirty="0"/>
              <a:t>Exercise </a:t>
            </a:r>
            <a:r>
              <a:rPr lang="en-US" dirty="0" smtClean="0"/>
              <a:t>#7: Deleting a Journal</a:t>
            </a:r>
            <a:endParaRPr lang="en-US" dirty="0"/>
          </a:p>
          <a:p>
            <a:endParaRPr lang="en-US" dirty="0"/>
          </a:p>
          <a:p>
            <a:r>
              <a:rPr lang="en-US" dirty="0"/>
              <a:t>Reference:</a:t>
            </a:r>
          </a:p>
          <a:p>
            <a:pPr lvl="1"/>
            <a:r>
              <a:rPr lang="en-US" dirty="0" smtClean="0"/>
              <a:t>Deleting a Journal</a:t>
            </a:r>
            <a:endParaRPr lang="en-US" dirty="0"/>
          </a:p>
        </p:txBody>
      </p:sp>
      <p:grpSp>
        <p:nvGrpSpPr>
          <p:cNvPr id="9" name="Group 12"/>
          <p:cNvGrpSpPr>
            <a:grpSpLocks/>
          </p:cNvGrpSpPr>
          <p:nvPr/>
        </p:nvGrpSpPr>
        <p:grpSpPr bwMode="auto">
          <a:xfrm>
            <a:off x="8100323" y="5753714"/>
            <a:ext cx="808038" cy="915989"/>
            <a:chOff x="663" y="3648"/>
            <a:chExt cx="509" cy="577"/>
          </a:xfrm>
        </p:grpSpPr>
        <p:pic>
          <p:nvPicPr>
            <p:cNvPr id="10" name="Picture 13" descr="ANd9GcTG3971zH95oKqU1ymDa1jVdHxXnmmxIr1V3GamWMQDINEe9CumJTV9ca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 y="3648"/>
              <a:ext cx="432" cy="428"/>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4"/>
            <p:cNvSpPr txBox="1">
              <a:spLocks noChangeArrowheads="1"/>
            </p:cNvSpPr>
            <p:nvPr/>
          </p:nvSpPr>
          <p:spPr bwMode="auto">
            <a:xfrm>
              <a:off x="663" y="4052"/>
              <a:ext cx="50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dirty="0">
                  <a:solidFill>
                    <a:schemeClr val="tx2"/>
                  </a:solidFill>
                </a:rPr>
                <a:t>Exercise</a:t>
              </a:r>
            </a:p>
          </p:txBody>
        </p:sp>
      </p:grpSp>
    </p:spTree>
    <p:extLst>
      <p:ext uri="{BB962C8B-B14F-4D97-AF65-F5344CB8AC3E}">
        <p14:creationId xmlns:p14="http://schemas.microsoft.com/office/powerpoint/2010/main" val="2326996312"/>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1905000" y="304800"/>
            <a:ext cx="6850961" cy="533400"/>
          </a:xfrm>
        </p:spPr>
        <p:txBody>
          <a:bodyPr/>
          <a:lstStyle/>
          <a:p>
            <a:r>
              <a:rPr lang="en-US" dirty="0" smtClean="0"/>
              <a:t>Review</a:t>
            </a:r>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a:xfrm>
            <a:off x="457200" y="990600"/>
            <a:ext cx="8229600" cy="5029200"/>
          </a:xfrm>
        </p:spPr>
        <p:txBody>
          <a:bodyPr/>
          <a:lstStyle/>
          <a:p>
            <a:r>
              <a:rPr lang="en-US" dirty="0" smtClean="0"/>
              <a:t>What are the four general steps for creating a journal?</a:t>
            </a:r>
          </a:p>
          <a:p>
            <a:pPr marL="0" indent="0">
              <a:buNone/>
            </a:pPr>
            <a:r>
              <a:rPr lang="en-US" dirty="0"/>
              <a:t> </a:t>
            </a:r>
            <a:r>
              <a:rPr lang="en-US" dirty="0" smtClean="0"/>
              <a:t>     </a:t>
            </a:r>
            <a:r>
              <a:rPr lang="en-US" dirty="0" smtClean="0">
                <a:solidFill>
                  <a:srgbClr val="FF0000"/>
                </a:solidFill>
              </a:rPr>
              <a:t>Create</a:t>
            </a:r>
            <a:r>
              <a:rPr lang="en-US" dirty="0" smtClean="0"/>
              <a:t>	</a:t>
            </a:r>
            <a:r>
              <a:rPr lang="en-US" dirty="0" smtClean="0">
                <a:solidFill>
                  <a:srgbClr val="FF0000"/>
                </a:solidFill>
              </a:rPr>
              <a:t>Journal Edit</a:t>
            </a:r>
            <a:r>
              <a:rPr lang="en-US" dirty="0" smtClean="0"/>
              <a:t>	</a:t>
            </a:r>
            <a:r>
              <a:rPr lang="en-US" dirty="0" smtClean="0">
                <a:solidFill>
                  <a:srgbClr val="FF0000"/>
                </a:solidFill>
              </a:rPr>
              <a:t>Budget Check</a:t>
            </a:r>
            <a:r>
              <a:rPr lang="en-US" dirty="0" smtClean="0"/>
              <a:t>		</a:t>
            </a:r>
            <a:r>
              <a:rPr lang="en-US" dirty="0" smtClean="0">
                <a:solidFill>
                  <a:srgbClr val="FF0000"/>
                </a:solidFill>
              </a:rPr>
              <a:t>Submit</a:t>
            </a:r>
          </a:p>
          <a:p>
            <a:r>
              <a:rPr lang="en-US" dirty="0" smtClean="0"/>
              <a:t>What status does a journal need to have in order to edit or delete it?    </a:t>
            </a:r>
          </a:p>
          <a:p>
            <a:pPr marL="914400" lvl="2" indent="0">
              <a:buNone/>
            </a:pPr>
            <a:r>
              <a:rPr lang="en-US" sz="2400" dirty="0" smtClean="0">
                <a:solidFill>
                  <a:srgbClr val="FF0000"/>
                </a:solidFill>
              </a:rPr>
              <a:t>Not posted</a:t>
            </a:r>
          </a:p>
          <a:p>
            <a:r>
              <a:rPr lang="en-US" dirty="0" smtClean="0"/>
              <a:t>What status does a journal need to have in order to create a correcting journal from it?</a:t>
            </a:r>
          </a:p>
          <a:p>
            <a:pPr marL="0" indent="0">
              <a:buNone/>
            </a:pPr>
            <a:r>
              <a:rPr lang="en-US" dirty="0" smtClean="0"/>
              <a:t>	</a:t>
            </a:r>
            <a:r>
              <a:rPr lang="en-US" dirty="0" smtClean="0">
                <a:solidFill>
                  <a:srgbClr val="FF0000"/>
                </a:solidFill>
              </a:rPr>
              <a:t>Posted</a:t>
            </a:r>
          </a:p>
          <a:p>
            <a:r>
              <a:rPr lang="en-US" dirty="0" smtClean="0"/>
              <a:t>Why would a journal fail the journal edit process?</a:t>
            </a:r>
          </a:p>
          <a:p>
            <a:pPr marL="0" indent="0">
              <a:buNone/>
            </a:pPr>
            <a:r>
              <a:rPr lang="en-US" dirty="0"/>
              <a:t>	</a:t>
            </a:r>
            <a:r>
              <a:rPr lang="en-US" dirty="0" smtClean="0">
                <a:solidFill>
                  <a:srgbClr val="FF0000"/>
                </a:solidFill>
              </a:rPr>
              <a:t>Lines not balanced, invalid </a:t>
            </a:r>
            <a:r>
              <a:rPr lang="en-US" dirty="0" err="1" smtClean="0">
                <a:solidFill>
                  <a:srgbClr val="FF0000"/>
                </a:solidFill>
              </a:rPr>
              <a:t>chartfield</a:t>
            </a:r>
            <a:r>
              <a:rPr lang="en-US" dirty="0" smtClean="0">
                <a:solidFill>
                  <a:srgbClr val="FF0000"/>
                </a:solidFill>
              </a:rPr>
              <a:t> string, closed accounting period and combo edit errors.</a:t>
            </a:r>
          </a:p>
          <a:p>
            <a:endParaRPr lang="en-US" dirty="0"/>
          </a:p>
          <a:p>
            <a:endParaRPr lang="en-US" dirty="0"/>
          </a:p>
        </p:txBody>
      </p:sp>
    </p:spTree>
    <p:extLst>
      <p:ext uri="{BB962C8B-B14F-4D97-AF65-F5344CB8AC3E}">
        <p14:creationId xmlns:p14="http://schemas.microsoft.com/office/powerpoint/2010/main" val="21768943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p:cNvSpPr>
            <a:spLocks noGrp="1" noChangeArrowheads="1"/>
          </p:cNvSpPr>
          <p:nvPr>
            <p:ph type="body" sz="quarter" idx="13"/>
          </p:nvPr>
        </p:nvSpPr>
        <p:spPr/>
        <p:txBody>
          <a:bodyPr/>
          <a:lstStyle/>
          <a:p>
            <a:r>
              <a:rPr lang="en-US" dirty="0" smtClean="0"/>
              <a:t>Safety</a:t>
            </a:r>
            <a:endParaRPr lang="en-US" dirty="0"/>
          </a:p>
        </p:txBody>
      </p:sp>
      <p:sp>
        <p:nvSpPr>
          <p:cNvPr id="2" name="Text Placeholder 1"/>
          <p:cNvSpPr>
            <a:spLocks noGrp="1"/>
          </p:cNvSpPr>
          <p:nvPr>
            <p:ph type="body" sz="quarter" idx="14"/>
          </p:nvPr>
        </p:nvSpPr>
        <p:spPr>
          <a:xfrm>
            <a:off x="457200" y="1066800"/>
            <a:ext cx="8229600" cy="4648200"/>
          </a:xfrm>
        </p:spPr>
        <p:txBody>
          <a:bodyPr/>
          <a:lstStyle/>
          <a:p>
            <a:pPr marL="0" indent="0">
              <a:spcAft>
                <a:spcPts val="1200"/>
              </a:spcAft>
              <a:buNone/>
            </a:pPr>
            <a:r>
              <a:rPr lang="en-US" sz="2800" dirty="0"/>
              <a:t>Emergency</a:t>
            </a:r>
          </a:p>
          <a:p>
            <a:pPr lvl="1">
              <a:spcAft>
                <a:spcPts val="1200"/>
              </a:spcAft>
            </a:pPr>
            <a:r>
              <a:rPr lang="en-US" sz="2800" dirty="0"/>
              <a:t>Location of </a:t>
            </a:r>
            <a:r>
              <a:rPr lang="en-US" sz="2800" dirty="0" smtClean="0"/>
              <a:t>exits</a:t>
            </a:r>
            <a:endParaRPr lang="en-US" sz="2800" dirty="0"/>
          </a:p>
          <a:p>
            <a:pPr lvl="1">
              <a:spcAft>
                <a:spcPts val="1200"/>
              </a:spcAft>
            </a:pPr>
            <a:r>
              <a:rPr lang="en-US" sz="2800" dirty="0"/>
              <a:t>Evacuation procedure for </a:t>
            </a:r>
            <a:r>
              <a:rPr lang="en-US" sz="2800" dirty="0" smtClean="0"/>
              <a:t>location</a:t>
            </a:r>
            <a:endParaRPr lang="en-US" sz="2800" dirty="0"/>
          </a:p>
          <a:p>
            <a:pPr>
              <a:spcAft>
                <a:spcPts val="1200"/>
              </a:spcAft>
            </a:pPr>
            <a:endParaRPr lang="en-US" sz="2800" dirty="0"/>
          </a:p>
        </p:txBody>
      </p:sp>
      <p:pic>
        <p:nvPicPr>
          <p:cNvPr id="162821" name="Picture 5" descr="ANd9GcQ6xJuHx8cQInSGXhLLrfxHErR0jZATyfJzLL-AlHjncLmLBJWtLYu1csoc">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8925" y="1152525"/>
            <a:ext cx="1362075" cy="136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988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868CF2B-7F31-4D03-8728-3986439E5CC1}" type="slidenum">
              <a:rPr lang="en-US" smtClean="0"/>
              <a:t>40</a:t>
            </a:fld>
            <a:endParaRPr lang="en-US"/>
          </a:p>
        </p:txBody>
      </p:sp>
      <p:sp>
        <p:nvSpPr>
          <p:cNvPr id="3" name="Text Placeholder 2"/>
          <p:cNvSpPr>
            <a:spLocks noGrp="1"/>
          </p:cNvSpPr>
          <p:nvPr>
            <p:ph type="body" sz="quarter" idx="13"/>
          </p:nvPr>
        </p:nvSpPr>
        <p:spPr/>
        <p:txBody>
          <a:bodyPr/>
          <a:lstStyle/>
          <a:p>
            <a:r>
              <a:rPr lang="en-US" dirty="0" smtClean="0"/>
              <a:t>Still Review</a:t>
            </a:r>
            <a:endParaRPr lang="en-US" dirty="0"/>
          </a:p>
        </p:txBody>
      </p:sp>
      <p:sp>
        <p:nvSpPr>
          <p:cNvPr id="4" name="Text Placeholder 3"/>
          <p:cNvSpPr>
            <a:spLocks noGrp="1"/>
          </p:cNvSpPr>
          <p:nvPr>
            <p:ph type="body" sz="quarter" idx="14"/>
          </p:nvPr>
        </p:nvSpPr>
        <p:spPr/>
        <p:txBody>
          <a:bodyPr/>
          <a:lstStyle/>
          <a:p>
            <a:r>
              <a:rPr lang="en-US" dirty="0"/>
              <a:t>After you fix either a journal edit or budget check error, what do you have to do</a:t>
            </a:r>
            <a:r>
              <a:rPr lang="en-US" dirty="0" smtClean="0"/>
              <a:t>?</a:t>
            </a:r>
          </a:p>
          <a:p>
            <a:pPr marL="0" indent="0">
              <a:buNone/>
            </a:pPr>
            <a:r>
              <a:rPr lang="en-US" dirty="0" smtClean="0"/>
              <a:t>       </a:t>
            </a:r>
            <a:r>
              <a:rPr lang="en-US" dirty="0" smtClean="0">
                <a:solidFill>
                  <a:srgbClr val="FF0000"/>
                </a:solidFill>
              </a:rPr>
              <a:t>Process journal edit and budget check  and then re-submit</a:t>
            </a:r>
            <a:endParaRPr lang="en-US" dirty="0">
              <a:solidFill>
                <a:srgbClr val="FF0000"/>
              </a:solidFill>
            </a:endParaRPr>
          </a:p>
          <a:p>
            <a:r>
              <a:rPr lang="en-US" dirty="0"/>
              <a:t>What step in creating a journal sends the journal to the approver</a:t>
            </a:r>
            <a:r>
              <a:rPr lang="en-US" dirty="0" smtClean="0"/>
              <a:t>?</a:t>
            </a:r>
          </a:p>
          <a:p>
            <a:pPr marL="0" indent="0">
              <a:buNone/>
            </a:pPr>
            <a:r>
              <a:rPr lang="en-US" dirty="0"/>
              <a:t>	</a:t>
            </a:r>
            <a:r>
              <a:rPr lang="en-US" dirty="0" smtClean="0">
                <a:solidFill>
                  <a:srgbClr val="FF0000"/>
                </a:solidFill>
              </a:rPr>
              <a:t>Submit</a:t>
            </a:r>
            <a:endParaRPr lang="en-US" dirty="0">
              <a:solidFill>
                <a:srgbClr val="FF0000"/>
              </a:solidFill>
            </a:endParaRPr>
          </a:p>
          <a:p>
            <a:r>
              <a:rPr lang="en-US" dirty="0"/>
              <a:t>What happens if you do not submit a journal to the approver</a:t>
            </a:r>
            <a:r>
              <a:rPr lang="en-US" dirty="0" smtClean="0"/>
              <a:t>?</a:t>
            </a:r>
          </a:p>
          <a:p>
            <a:pPr marL="0" indent="0">
              <a:buNone/>
            </a:pPr>
            <a:r>
              <a:rPr lang="en-US" dirty="0"/>
              <a:t>	</a:t>
            </a:r>
            <a:r>
              <a:rPr lang="en-US" dirty="0" smtClean="0">
                <a:solidFill>
                  <a:srgbClr val="FF0000"/>
                </a:solidFill>
              </a:rPr>
              <a:t>Saved/Paused forever</a:t>
            </a:r>
            <a:endParaRPr lang="en-US" dirty="0">
              <a:solidFill>
                <a:srgbClr val="FF0000"/>
              </a:solidFill>
            </a:endParaRPr>
          </a:p>
          <a:p>
            <a:endParaRPr lang="en-US" dirty="0"/>
          </a:p>
        </p:txBody>
      </p:sp>
    </p:spTree>
    <p:extLst>
      <p:ext uri="{BB962C8B-B14F-4D97-AF65-F5344CB8AC3E}">
        <p14:creationId xmlns:p14="http://schemas.microsoft.com/office/powerpoint/2010/main" val="375608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1981200" y="304800"/>
            <a:ext cx="6850961" cy="533400"/>
          </a:xfrm>
        </p:spPr>
        <p:txBody>
          <a:bodyPr/>
          <a:lstStyle/>
          <a:p>
            <a:r>
              <a:rPr lang="en-US" dirty="0" smtClean="0"/>
              <a:t> Endowment Income to Principal Journal</a:t>
            </a:r>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p:txBody>
          <a:bodyPr/>
          <a:lstStyle/>
          <a:p>
            <a:r>
              <a:rPr lang="en-US" sz="2800" dirty="0" smtClean="0"/>
              <a:t>Extra Exercise</a:t>
            </a:r>
          </a:p>
          <a:p>
            <a:endParaRPr lang="en-US" sz="2800" dirty="0"/>
          </a:p>
          <a:p>
            <a:r>
              <a:rPr lang="en-US" sz="2800" dirty="0" smtClean="0"/>
              <a:t>Review your University Endowments for possible reinvestment</a:t>
            </a:r>
            <a:endParaRPr lang="en-US" sz="2800" dirty="0"/>
          </a:p>
          <a:p>
            <a:endParaRPr lang="en-US" sz="2800" dirty="0"/>
          </a:p>
        </p:txBody>
      </p:sp>
    </p:spTree>
    <p:extLst>
      <p:ext uri="{BB962C8B-B14F-4D97-AF65-F5344CB8AC3E}">
        <p14:creationId xmlns:p14="http://schemas.microsoft.com/office/powerpoint/2010/main" val="139355663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Questions &amp; Answers</a:t>
            </a:r>
          </a:p>
        </p:txBody>
      </p:sp>
      <p:pic>
        <p:nvPicPr>
          <p:cNvPr id="102404" name="Picture 4"/>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tretch>
            <a:fillRect/>
          </a:stretch>
        </p:blipFill>
        <p:spPr>
          <a:xfrm>
            <a:off x="3124200" y="1828800"/>
            <a:ext cx="2608262" cy="3657600"/>
          </a:xfrm>
          <a:prstGeom prst="rect">
            <a:avLst/>
          </a:prstGeom>
          <a:noFill/>
          <a:ln/>
        </p:spPr>
      </p:pic>
    </p:spTree>
    <p:extLst>
      <p:ext uri="{BB962C8B-B14F-4D97-AF65-F5344CB8AC3E}">
        <p14:creationId xmlns:p14="http://schemas.microsoft.com/office/powerpoint/2010/main" val="2853713952"/>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sz="quarter" idx="13"/>
          </p:nvPr>
        </p:nvSpPr>
        <p:spPr/>
        <p:txBody>
          <a:bodyPr/>
          <a:lstStyle/>
          <a:p>
            <a:r>
              <a:rPr lang="en-US" dirty="0" smtClean="0"/>
              <a:t>Now What?</a:t>
            </a:r>
          </a:p>
        </p:txBody>
      </p:sp>
      <p:sp>
        <p:nvSpPr>
          <p:cNvPr id="2" name="Text Placeholder 1"/>
          <p:cNvSpPr>
            <a:spLocks noGrp="1"/>
          </p:cNvSpPr>
          <p:nvPr>
            <p:ph type="body" sz="quarter" idx="14"/>
          </p:nvPr>
        </p:nvSpPr>
        <p:spPr/>
        <p:txBody>
          <a:bodyPr/>
          <a:lstStyle/>
          <a:p>
            <a:r>
              <a:rPr lang="en-US" dirty="0" smtClean="0"/>
              <a:t>ConnectCarolina </a:t>
            </a:r>
            <a:r>
              <a:rPr lang="en-US" dirty="0"/>
              <a:t>Website</a:t>
            </a:r>
          </a:p>
          <a:p>
            <a:pPr marL="457200" lvl="1" indent="0">
              <a:buNone/>
            </a:pPr>
            <a:r>
              <a:rPr lang="en-US" u="sng" dirty="0">
                <a:solidFill>
                  <a:srgbClr val="FF0000"/>
                </a:solidFill>
                <a:hlinkClick r:id="rId3"/>
              </a:rPr>
              <a:t>http://connectcarolinaportal.sites.unc.edu</a:t>
            </a:r>
            <a:endParaRPr lang="en-US" dirty="0">
              <a:solidFill>
                <a:srgbClr val="FF0000"/>
              </a:solidFill>
            </a:endParaRPr>
          </a:p>
          <a:p>
            <a:endParaRPr lang="en-US" dirty="0" smtClean="0"/>
          </a:p>
          <a:p>
            <a:r>
              <a:rPr lang="en-US" dirty="0" err="1"/>
              <a:t>ConnectCarolina</a:t>
            </a:r>
            <a:r>
              <a:rPr lang="en-US" dirty="0"/>
              <a:t> </a:t>
            </a:r>
            <a:r>
              <a:rPr lang="en-US" dirty="0" smtClean="0"/>
              <a:t>training Website</a:t>
            </a:r>
            <a:endParaRPr lang="en-US" dirty="0"/>
          </a:p>
          <a:p>
            <a:pPr marL="457200" lvl="1" indent="0">
              <a:buNone/>
            </a:pPr>
            <a:r>
              <a:rPr lang="en-US" u="sng" dirty="0">
                <a:solidFill>
                  <a:srgbClr val="FF0000"/>
                </a:solidFill>
                <a:hlinkClick r:id="rId4"/>
              </a:rPr>
              <a:t>http://</a:t>
            </a:r>
            <a:r>
              <a:rPr lang="en-US" u="sng" dirty="0" smtClean="0">
                <a:solidFill>
                  <a:srgbClr val="FF0000"/>
                </a:solidFill>
                <a:hlinkClick r:id="rId4"/>
              </a:rPr>
              <a:t>ccinfo.unc.edu/training</a:t>
            </a:r>
            <a:endParaRPr lang="en-US" dirty="0">
              <a:solidFill>
                <a:srgbClr val="FF0000"/>
              </a:solidFill>
            </a:endParaRPr>
          </a:p>
          <a:p>
            <a:endParaRPr lang="en-US" dirty="0"/>
          </a:p>
          <a:p>
            <a:endParaRPr lang="en-US" dirty="0"/>
          </a:p>
        </p:txBody>
      </p:sp>
    </p:spTree>
    <p:extLst>
      <p:ext uri="{BB962C8B-B14F-4D97-AF65-F5344CB8AC3E}">
        <p14:creationId xmlns:p14="http://schemas.microsoft.com/office/powerpoint/2010/main" val="3627881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868CF2B-7F31-4D03-8728-3986439E5CC1}" type="slidenum">
              <a:rPr lang="en-US" smtClean="0"/>
              <a:t>5</a:t>
            </a:fld>
            <a:endParaRPr lang="en-US"/>
          </a:p>
        </p:txBody>
      </p:sp>
      <p:sp>
        <p:nvSpPr>
          <p:cNvPr id="3" name="Text Placeholder 2"/>
          <p:cNvSpPr>
            <a:spLocks noGrp="1"/>
          </p:cNvSpPr>
          <p:nvPr>
            <p:ph type="body" sz="quarter" idx="13"/>
          </p:nvPr>
        </p:nvSpPr>
        <p:spPr/>
        <p:txBody>
          <a:bodyPr/>
          <a:lstStyle/>
          <a:p>
            <a:r>
              <a:rPr lang="en-US" dirty="0" smtClean="0"/>
              <a:t>Disclaimer</a:t>
            </a:r>
            <a:endParaRPr lang="en-US" dirty="0"/>
          </a:p>
        </p:txBody>
      </p:sp>
      <p:sp>
        <p:nvSpPr>
          <p:cNvPr id="4" name="Text Placeholder 3"/>
          <p:cNvSpPr>
            <a:spLocks noGrp="1"/>
          </p:cNvSpPr>
          <p:nvPr>
            <p:ph type="body" sz="quarter" idx="14"/>
          </p:nvPr>
        </p:nvSpPr>
        <p:spPr/>
        <p:txBody>
          <a:bodyPr/>
          <a:lstStyle/>
          <a:p>
            <a:pPr marL="0" indent="0">
              <a:buNone/>
            </a:pPr>
            <a:r>
              <a:rPr lang="en-US" sz="4000" dirty="0" smtClean="0">
                <a:ln w="0"/>
                <a:effectLst>
                  <a:outerShdw blurRad="38100" dist="19050" dir="2700000" algn="tl" rotWithShape="0">
                    <a:schemeClr val="dk1">
                      <a:alpha val="40000"/>
                    </a:schemeClr>
                  </a:outerShdw>
                </a:effectLst>
              </a:rPr>
              <a:t>Who we are:</a:t>
            </a:r>
          </a:p>
          <a:p>
            <a:r>
              <a:rPr lang="en-US" dirty="0" smtClean="0"/>
              <a:t>We are volunteer trainers</a:t>
            </a:r>
          </a:p>
          <a:p>
            <a:pPr marL="0" indent="0">
              <a:buNone/>
            </a:pPr>
            <a:r>
              <a:rPr lang="en-US" sz="4000" dirty="0" smtClean="0">
                <a:ln w="0"/>
                <a:effectLst>
                  <a:outerShdw blurRad="38100" dist="19050" dir="2700000" algn="tl" rotWithShape="0">
                    <a:schemeClr val="dk1">
                      <a:alpha val="40000"/>
                    </a:schemeClr>
                  </a:outerShdw>
                </a:effectLst>
              </a:rPr>
              <a:t>Who we are not:</a:t>
            </a:r>
          </a:p>
          <a:p>
            <a:r>
              <a:rPr lang="en-US" dirty="0" smtClean="0"/>
              <a:t>We are not programmers</a:t>
            </a:r>
          </a:p>
          <a:p>
            <a:r>
              <a:rPr lang="en-US" dirty="0" smtClean="0"/>
              <a:t>We are not developers/consultants</a:t>
            </a:r>
          </a:p>
          <a:p>
            <a:r>
              <a:rPr lang="en-US" dirty="0"/>
              <a:t>We are not People Soft experts</a:t>
            </a:r>
          </a:p>
          <a:p>
            <a:pPr marL="0" indent="0">
              <a:buNone/>
            </a:pPr>
            <a:r>
              <a:rPr lang="en-US" sz="3200" b="1" dirty="0" smtClean="0"/>
              <a:t>You </a:t>
            </a:r>
            <a:r>
              <a:rPr lang="en-US" sz="3200" b="1" dirty="0"/>
              <a:t>need to </a:t>
            </a:r>
            <a:r>
              <a:rPr lang="en-US" sz="3200" b="1" dirty="0" smtClean="0"/>
              <a:t>have taken:</a:t>
            </a:r>
            <a:endParaRPr lang="en-US" sz="3200" b="1" dirty="0"/>
          </a:p>
          <a:p>
            <a:r>
              <a:rPr lang="en-US" dirty="0" err="1" smtClean="0"/>
              <a:t>Chartfields</a:t>
            </a:r>
            <a:r>
              <a:rPr lang="en-US" dirty="0" smtClean="0"/>
              <a:t> 101</a:t>
            </a:r>
            <a:endParaRPr lang="en-US" dirty="0"/>
          </a:p>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3580144"/>
            <a:ext cx="2615569" cy="2334296"/>
          </a:xfrm>
          <a:prstGeom prst="rect">
            <a:avLst/>
          </a:prstGeom>
        </p:spPr>
      </p:pic>
    </p:spTree>
    <p:extLst>
      <p:ext uri="{BB962C8B-B14F-4D97-AF65-F5344CB8AC3E}">
        <p14:creationId xmlns:p14="http://schemas.microsoft.com/office/powerpoint/2010/main" val="4150531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1905000" y="304800"/>
            <a:ext cx="6850961" cy="533400"/>
          </a:xfrm>
        </p:spPr>
        <p:txBody>
          <a:bodyPr/>
          <a:lstStyle/>
          <a:p>
            <a:r>
              <a:rPr lang="en-US" dirty="0" smtClean="0"/>
              <a:t>Class Format</a:t>
            </a:r>
            <a:endParaRPr lang="en-US" dirty="0"/>
          </a:p>
          <a:p>
            <a:endParaRPr lang="en-US" dirty="0"/>
          </a:p>
          <a:p>
            <a:pPr marL="690562" lvl="2" indent="0">
              <a:buNone/>
            </a:pPr>
            <a:endParaRPr lang="en-US" dirty="0"/>
          </a:p>
          <a:p>
            <a:endParaRPr lang="en-US" dirty="0" smtClean="0"/>
          </a:p>
          <a:p>
            <a:endParaRPr lang="en-US" dirty="0"/>
          </a:p>
          <a:p>
            <a:endParaRPr lang="en-US" dirty="0"/>
          </a:p>
          <a:p>
            <a:endParaRPr lang="en-US" dirty="0"/>
          </a:p>
          <a:p>
            <a:pPr>
              <a:buFont typeface="Wingdings" pitchFamily="2" charset="2"/>
              <a:buNone/>
            </a:pPr>
            <a:endParaRPr lang="en-US" dirty="0"/>
          </a:p>
        </p:txBody>
      </p:sp>
      <p:sp>
        <p:nvSpPr>
          <p:cNvPr id="6" name="Text Placeholder 1"/>
          <p:cNvSpPr txBox="1">
            <a:spLocks/>
          </p:cNvSpPr>
          <p:nvPr/>
        </p:nvSpPr>
        <p:spPr>
          <a:xfrm>
            <a:off x="533400" y="1143000"/>
            <a:ext cx="8001000" cy="5410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1" indent="-342900">
              <a:spcAft>
                <a:spcPts val="1200"/>
              </a:spcAft>
              <a:buFont typeface="Arial" panose="020B0604020202020204" pitchFamily="34" charset="0"/>
              <a:buChar char="•"/>
            </a:pPr>
            <a:r>
              <a:rPr lang="en-US" dirty="0"/>
              <a:t>Presentation</a:t>
            </a:r>
          </a:p>
          <a:p>
            <a:pPr marL="342900" lvl="1" indent="-342900">
              <a:spcAft>
                <a:spcPts val="1200"/>
              </a:spcAft>
              <a:buFont typeface="Arial" panose="020B0604020202020204" pitchFamily="34" charset="0"/>
              <a:buChar char="•"/>
            </a:pPr>
            <a:r>
              <a:rPr lang="en-US" dirty="0" smtClean="0"/>
              <a:t>Demonstrations</a:t>
            </a:r>
          </a:p>
          <a:p>
            <a:pPr marL="342900" lvl="1" indent="-342900">
              <a:spcAft>
                <a:spcPts val="1200"/>
              </a:spcAft>
              <a:buFont typeface="Arial" panose="020B0604020202020204" pitchFamily="34" charset="0"/>
              <a:buChar char="•"/>
            </a:pPr>
            <a:r>
              <a:rPr lang="en-US" dirty="0" smtClean="0"/>
              <a:t>Exercises</a:t>
            </a:r>
            <a:endParaRPr lang="en-US" dirty="0"/>
          </a:p>
          <a:p>
            <a:pPr>
              <a:spcAft>
                <a:spcPts val="1200"/>
              </a:spcAft>
            </a:pPr>
            <a:r>
              <a:rPr lang="en-US" sz="2800" dirty="0" smtClean="0"/>
              <a:t>Questions. Ask them! </a:t>
            </a:r>
            <a:r>
              <a:rPr lang="en-US" sz="2800" dirty="0"/>
              <a:t>We’ll either:</a:t>
            </a:r>
          </a:p>
          <a:p>
            <a:pPr lvl="1">
              <a:spcAft>
                <a:spcPts val="1200"/>
              </a:spcAft>
            </a:pPr>
            <a:r>
              <a:rPr lang="en-US" dirty="0"/>
              <a:t>answer immediately </a:t>
            </a:r>
          </a:p>
          <a:p>
            <a:pPr lvl="1">
              <a:spcAft>
                <a:spcPts val="1200"/>
              </a:spcAft>
            </a:pPr>
            <a:r>
              <a:rPr lang="en-US" dirty="0"/>
              <a:t>put them on a “Parking Lot” and get an answer</a:t>
            </a:r>
          </a:p>
          <a:p>
            <a:pPr marL="342900" lvl="1" indent="-342900">
              <a:spcAft>
                <a:spcPts val="1200"/>
              </a:spcAft>
              <a:buFont typeface="Arial" panose="020B0604020202020204" pitchFamily="34" charset="0"/>
              <a:buChar char="•"/>
            </a:pPr>
            <a:r>
              <a:rPr lang="en-US" dirty="0" smtClean="0"/>
              <a:t>Materials</a:t>
            </a:r>
            <a:endParaRPr lang="en-US" sz="2800" dirty="0"/>
          </a:p>
        </p:txBody>
      </p:sp>
    </p:spTree>
    <p:extLst>
      <p:ext uri="{BB962C8B-B14F-4D97-AF65-F5344CB8AC3E}">
        <p14:creationId xmlns:p14="http://schemas.microsoft.com/office/powerpoint/2010/main" val="316335658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ctrTitle"/>
          </p:nvPr>
        </p:nvSpPr>
        <p:spPr/>
        <p:txBody>
          <a:bodyPr/>
          <a:lstStyle/>
          <a:p>
            <a:pPr algn="r"/>
            <a:r>
              <a:rPr lang="en-US" dirty="0">
                <a:latin typeface="+mn-lt"/>
              </a:rPr>
              <a:t>Agenda</a:t>
            </a:r>
          </a:p>
        </p:txBody>
      </p:sp>
      <p:graphicFrame>
        <p:nvGraphicFramePr>
          <p:cNvPr id="192540" name="Group 28"/>
          <p:cNvGraphicFramePr>
            <a:graphicFrameLocks noGrp="1"/>
          </p:cNvGraphicFramePr>
          <p:nvPr>
            <p:ph idx="1"/>
            <p:extLst>
              <p:ext uri="{D42A27DB-BD31-4B8C-83A1-F6EECF244321}">
                <p14:modId xmlns:p14="http://schemas.microsoft.com/office/powerpoint/2010/main" val="3947906625"/>
              </p:ext>
            </p:extLst>
          </p:nvPr>
        </p:nvGraphicFramePr>
        <p:xfrm>
          <a:off x="353963" y="1371600"/>
          <a:ext cx="8256637" cy="4800600"/>
        </p:xfrm>
        <a:graphic>
          <a:graphicData uri="http://schemas.openxmlformats.org/drawingml/2006/table">
            <a:tbl>
              <a:tblPr/>
              <a:tblGrid>
                <a:gridCol w="8256637"/>
              </a:tblGrid>
              <a:tr h="504356">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Unit</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638644">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rgbClr val="FF0000"/>
                          </a:solidFill>
                          <a:effectLst/>
                          <a:latin typeface="Calibri" pitchFamily="34" charset="0"/>
                          <a:ea typeface="+mn-ea"/>
                          <a:cs typeface="Arial" charset="0"/>
                        </a:rPr>
                        <a:t>Introduction/Overview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Creating Campus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Creating Correcting Campus Journals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Creating </a:t>
                      </a:r>
                      <a:r>
                        <a:rPr kumimoji="0" lang="en-US" sz="2000" b="0" i="0" u="none" strike="noStrike" cap="none" normalizeH="0" baseline="0" dirty="0" err="1" smtClean="0">
                          <a:ln>
                            <a:noFill/>
                          </a:ln>
                          <a:solidFill>
                            <a:schemeClr val="tx1"/>
                          </a:solidFill>
                          <a:effectLst/>
                          <a:latin typeface="Calibri" pitchFamily="34" charset="0"/>
                          <a:cs typeface="Arial" charset="0"/>
                        </a:rPr>
                        <a:t>Interunit</a:t>
                      </a:r>
                      <a:r>
                        <a:rPr kumimoji="0" lang="en-US" sz="2000" b="0" i="0" u="none" strike="noStrike" cap="none" normalizeH="0" baseline="0" dirty="0" smtClean="0">
                          <a:ln>
                            <a:noFill/>
                          </a:ln>
                          <a:solidFill>
                            <a:schemeClr val="tx1"/>
                          </a:solidFill>
                          <a:effectLst/>
                          <a:latin typeface="Calibri" pitchFamily="34" charset="0"/>
                          <a:cs typeface="Arial" charset="0"/>
                        </a:rPr>
                        <a:t> Journals </a:t>
                      </a:r>
                      <a:r>
                        <a:rPr kumimoji="0" lang="en-US" sz="2000" b="1" i="0" u="none" strike="noStrike" cap="none" normalizeH="0" baseline="0" dirty="0" smtClean="0">
                          <a:ln>
                            <a:noFill/>
                          </a:ln>
                          <a:solidFill>
                            <a:schemeClr val="tx1"/>
                          </a:solidFill>
                          <a:effectLst/>
                          <a:latin typeface="Calibri" pitchFamily="34" charset="0"/>
                          <a:cs typeface="Arial" charset="0"/>
                        </a:rPr>
                        <a:t>or Income to Principal</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Editing a Journal Not Yet Posted</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defRPr/>
                      </a:pPr>
                      <a:r>
                        <a:rPr kumimoji="0" lang="en-US" sz="2000" b="0" i="0" u="none" strike="noStrike" cap="none" normalizeH="0" baseline="0" dirty="0" smtClean="0">
                          <a:ln>
                            <a:noFill/>
                          </a:ln>
                          <a:solidFill>
                            <a:schemeClr val="tx1"/>
                          </a:solidFill>
                          <a:effectLst/>
                          <a:latin typeface="Calibri" pitchFamily="34" charset="0"/>
                          <a:cs typeface="Arial" charset="0"/>
                        </a:rPr>
                        <a:t>Resolving Errors</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Deleting a Journal</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27409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1905000" y="304800"/>
            <a:ext cx="6850961" cy="533400"/>
          </a:xfrm>
        </p:spPr>
        <p:txBody>
          <a:bodyPr/>
          <a:lstStyle/>
          <a:p>
            <a:r>
              <a:rPr lang="en-US" dirty="0" smtClean="0"/>
              <a:t>Campus Journals</a:t>
            </a:r>
            <a:endParaRPr lang="en-US" dirty="0"/>
          </a:p>
          <a:p>
            <a:endParaRPr lang="en-US" dirty="0"/>
          </a:p>
          <a:p>
            <a:pPr marL="690562" lvl="2" indent="0">
              <a:buNone/>
            </a:pPr>
            <a:endParaRPr lang="en-US" dirty="0"/>
          </a:p>
          <a:p>
            <a:endParaRPr lang="en-US" dirty="0" smtClean="0"/>
          </a:p>
          <a:p>
            <a:endParaRPr lang="en-US" dirty="0"/>
          </a:p>
          <a:p>
            <a:endParaRPr lang="en-US" dirty="0"/>
          </a:p>
          <a:p>
            <a:endParaRPr lang="en-US" dirty="0"/>
          </a:p>
          <a:p>
            <a:pPr>
              <a:buFont typeface="Wingdings" pitchFamily="2" charset="2"/>
              <a:buNone/>
            </a:pPr>
            <a:endParaRPr lang="en-US" dirty="0"/>
          </a:p>
        </p:txBody>
      </p:sp>
      <p:sp>
        <p:nvSpPr>
          <p:cNvPr id="6" name="Text Placeholder 1"/>
          <p:cNvSpPr txBox="1">
            <a:spLocks/>
          </p:cNvSpPr>
          <p:nvPr/>
        </p:nvSpPr>
        <p:spPr>
          <a:xfrm>
            <a:off x="381000" y="990600"/>
            <a:ext cx="8153400" cy="5410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1" indent="-342900">
              <a:buFont typeface="Arial" panose="020B0604020202020204" pitchFamily="34" charset="0"/>
              <a:buChar char="•"/>
            </a:pPr>
            <a:r>
              <a:rPr lang="en-US" sz="2400" dirty="0" smtClean="0"/>
              <a:t>Campus Journals are based on journal type</a:t>
            </a:r>
          </a:p>
          <a:p>
            <a:pPr marL="342900" lvl="1" indent="-342900">
              <a:buFont typeface="Arial" panose="020B0604020202020204" pitchFamily="34" charset="0"/>
              <a:buChar char="•"/>
            </a:pPr>
            <a:r>
              <a:rPr lang="en-US" sz="2400" dirty="0"/>
              <a:t>Each journal type has a searchable three-letter code</a:t>
            </a:r>
          </a:p>
          <a:p>
            <a:pPr marL="342900" lvl="1" indent="-342900">
              <a:buFont typeface="Arial" panose="020B0604020202020204" pitchFamily="34" charset="0"/>
              <a:buChar char="•"/>
            </a:pPr>
            <a:r>
              <a:rPr lang="en-US" sz="2400" dirty="0" smtClean="0"/>
              <a:t>There are currently 15 journal types</a:t>
            </a:r>
          </a:p>
          <a:p>
            <a:pPr marL="342900" lvl="1" indent="-342900">
              <a:buFont typeface="Arial" panose="020B0604020202020204" pitchFamily="34" charset="0"/>
              <a:buChar char="•"/>
            </a:pPr>
            <a:endParaRPr lang="en-US" sz="2400" dirty="0" smtClean="0"/>
          </a:p>
          <a:p>
            <a:pPr marL="0" lvl="1" indent="0">
              <a:buNone/>
            </a:pPr>
            <a:r>
              <a:rPr lang="en-US" sz="2400" dirty="0" smtClean="0"/>
              <a:t>The journal type controls:</a:t>
            </a:r>
          </a:p>
          <a:p>
            <a:pPr marL="342900" lvl="1" indent="-342900">
              <a:buFont typeface="Arial" panose="020B0604020202020204" pitchFamily="34" charset="0"/>
              <a:buChar char="•"/>
            </a:pPr>
            <a:r>
              <a:rPr lang="en-US" sz="2400" dirty="0" smtClean="0"/>
              <a:t>the chartfields available to select</a:t>
            </a:r>
          </a:p>
          <a:p>
            <a:pPr marL="342900" lvl="1" indent="-342900">
              <a:buFont typeface="Arial" panose="020B0604020202020204" pitchFamily="34" charset="0"/>
              <a:buChar char="•"/>
            </a:pPr>
            <a:r>
              <a:rPr lang="en-US" sz="2400" dirty="0" smtClean="0"/>
              <a:t>the approval requirements for the journal</a:t>
            </a:r>
          </a:p>
          <a:p>
            <a:pPr marL="342900" lvl="1" indent="-342900">
              <a:buFont typeface="Arial" panose="020B0604020202020204" pitchFamily="34" charset="0"/>
              <a:buChar char="•"/>
            </a:pPr>
            <a:endParaRPr lang="en-US" sz="2400" dirty="0" smtClean="0"/>
          </a:p>
          <a:p>
            <a:pPr marL="342900" lvl="1" indent="-342900">
              <a:buFont typeface="Arial" panose="020B0604020202020204" pitchFamily="34" charset="0"/>
              <a:buChar char="•"/>
            </a:pPr>
            <a:endParaRPr lang="en-US" sz="2400" dirty="0"/>
          </a:p>
          <a:p>
            <a:pPr marL="457200" lvl="1" indent="0">
              <a:buNone/>
            </a:pPr>
            <a:endParaRPr lang="en-US" sz="2400" dirty="0" smtClean="0"/>
          </a:p>
          <a:p>
            <a:endParaRPr lang="en-US" sz="2400" dirty="0"/>
          </a:p>
        </p:txBody>
      </p:sp>
    </p:spTree>
    <p:extLst>
      <p:ext uri="{BB962C8B-B14F-4D97-AF65-F5344CB8AC3E}">
        <p14:creationId xmlns:p14="http://schemas.microsoft.com/office/powerpoint/2010/main" val="42638605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CB2D83B-C956-4B5E-BF23-F483490E733B}" type="slidenum">
              <a:rPr lang="en-US" smtClean="0"/>
              <a:pPr/>
              <a:t>9</a:t>
            </a:fld>
            <a:endParaRPr lang="en-US" dirty="0"/>
          </a:p>
        </p:txBody>
      </p:sp>
      <p:graphicFrame>
        <p:nvGraphicFramePr>
          <p:cNvPr id="4" name="Group 28"/>
          <p:cNvGraphicFramePr>
            <a:graphicFrameLocks/>
          </p:cNvGraphicFramePr>
          <p:nvPr>
            <p:extLst>
              <p:ext uri="{D42A27DB-BD31-4B8C-83A1-F6EECF244321}">
                <p14:modId xmlns:p14="http://schemas.microsoft.com/office/powerpoint/2010/main" val="4189181980"/>
              </p:ext>
            </p:extLst>
          </p:nvPr>
        </p:nvGraphicFramePr>
        <p:xfrm>
          <a:off x="381000" y="1447800"/>
          <a:ext cx="8382000" cy="4645216"/>
        </p:xfrm>
        <a:graphic>
          <a:graphicData uri="http://schemas.openxmlformats.org/drawingml/2006/table">
            <a:tbl>
              <a:tblPr/>
              <a:tblGrid>
                <a:gridCol w="304800"/>
                <a:gridCol w="3124200"/>
                <a:gridCol w="4953000"/>
              </a:tblGrid>
              <a:tr h="504356">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1800" b="1" i="0" u="none" strike="noStrike" cap="none" normalizeH="0" baseline="0" dirty="0" smtClean="0">
                          <a:ln>
                            <a:noFill/>
                          </a:ln>
                          <a:solidFill>
                            <a:schemeClr val="tx1"/>
                          </a:solidFill>
                          <a:effectLst/>
                          <a:latin typeface="Calibri" pitchFamily="34" charset="0"/>
                          <a:cs typeface="Arial" charset="0"/>
                        </a:rPr>
                        <a:t>Campus Journal Transaction Type</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800" b="1" i="0" u="none" strike="noStrike" cap="none" normalizeH="0" baseline="0" dirty="0" smtClean="0">
                          <a:ln>
                            <a:noFill/>
                          </a:ln>
                          <a:solidFill>
                            <a:schemeClr val="tx1"/>
                          </a:solidFill>
                          <a:effectLst/>
                          <a:latin typeface="Calibri" pitchFamily="34" charset="0"/>
                          <a:cs typeface="Arial" charset="0"/>
                        </a:rPr>
                        <a:t>Description</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638644">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1</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Billing</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Used for a department to bill another department for collection of receipts for goods or services. </a:t>
                      </a:r>
                    </a:p>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endParaRPr kumimoji="0" lang="en-US" sz="1800" b="0" i="0" u="none" strike="noStrike" kern="1200" cap="none" normalizeH="0" baseline="0" dirty="0" smtClean="0">
                        <a:ln>
                          <a:noFill/>
                        </a:ln>
                        <a:solidFill>
                          <a:schemeClr val="tx1"/>
                        </a:solidFill>
                        <a:effectLst/>
                        <a:latin typeface="Calibri" pitchFamily="34" charset="0"/>
                        <a:ea typeface="+mn-ea"/>
                        <a:cs typeface="Arial" charset="0"/>
                      </a:endParaRP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cap="none" normalizeH="0" baseline="0" dirty="0" smtClean="0">
                          <a:ln>
                            <a:noFill/>
                          </a:ln>
                          <a:solidFill>
                            <a:schemeClr val="tx1"/>
                          </a:solidFill>
                          <a:effectLst/>
                          <a:latin typeface="Calibri" pitchFamily="34" charset="0"/>
                          <a:cs typeface="Arial" charset="0"/>
                        </a:rPr>
                        <a:t>2</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cap="none" normalizeH="0" baseline="0" dirty="0" smtClean="0">
                          <a:ln>
                            <a:noFill/>
                          </a:ln>
                          <a:solidFill>
                            <a:schemeClr val="tx1"/>
                          </a:solidFill>
                          <a:effectLst/>
                          <a:latin typeface="Calibri" pitchFamily="34" charset="0"/>
                          <a:cs typeface="Arial" charset="0"/>
                        </a:rPr>
                        <a:t>Correcting JE</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cap="none" normalizeH="0" baseline="0" dirty="0" smtClean="0">
                          <a:ln>
                            <a:noFill/>
                          </a:ln>
                          <a:solidFill>
                            <a:schemeClr val="tx1"/>
                          </a:solidFill>
                          <a:effectLst/>
                          <a:latin typeface="Calibri" pitchFamily="34" charset="0"/>
                          <a:cs typeface="Arial" charset="0"/>
                        </a:rPr>
                        <a:t>Used to make adjustments to journal entries already posted to the general ledger. (See also Correcting Voucher JE.)</a:t>
                      </a:r>
                    </a:p>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3</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Correcting Voucher JE</a:t>
                      </a: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b="0" i="0" u="none" strike="noStrike" kern="1200" cap="none" normalizeH="0" baseline="0" dirty="0" smtClean="0">
                          <a:ln>
                            <a:noFill/>
                          </a:ln>
                          <a:solidFill>
                            <a:schemeClr val="tx1"/>
                          </a:solidFill>
                          <a:effectLst/>
                          <a:latin typeface="Calibri" pitchFamily="34" charset="0"/>
                          <a:ea typeface="+mn-ea"/>
                          <a:cs typeface="Arial" charset="0"/>
                        </a:rPr>
                        <a:t>Used to make adjustments to voucher entries already posted to the general ledger that came from accounts payable. This includes anything originally entered as a requisition, purchase order, travel reimbursement or voucher. </a:t>
                      </a:r>
                    </a:p>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endParaRPr kumimoji="0" lang="en-US" sz="1800" b="0" i="0" u="none" strike="noStrike" kern="1200" cap="none" normalizeH="0" baseline="0" dirty="0" smtClean="0">
                        <a:ln>
                          <a:noFill/>
                        </a:ln>
                        <a:solidFill>
                          <a:schemeClr val="tx1"/>
                        </a:solidFill>
                        <a:effectLst/>
                        <a:latin typeface="Calibri" pitchFamily="34" charset="0"/>
                        <a:ea typeface="+mn-ea"/>
                        <a:cs typeface="Arial" charset="0"/>
                      </a:endParaRPr>
                    </a:p>
                  </a:txBody>
                  <a:tcPr marL="88617" marR="8861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Rectangle 3"/>
          <p:cNvSpPr txBox="1">
            <a:spLocks noChangeArrowheads="1"/>
          </p:cNvSpPr>
          <p:nvPr/>
        </p:nvSpPr>
        <p:spPr>
          <a:xfrm>
            <a:off x="1905000" y="304800"/>
            <a:ext cx="6850961" cy="53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dirty="0" smtClean="0"/>
              <a:t>Campus Journal Transaction Types</a:t>
            </a:r>
          </a:p>
          <a:p>
            <a:endParaRPr lang="en-US" sz="2400" b="1" dirty="0" smtClean="0"/>
          </a:p>
          <a:p>
            <a:pPr marL="690562" lvl="2" indent="0">
              <a:buFont typeface="Arial" panose="020B0604020202020204" pitchFamily="34" charset="0"/>
              <a:buNone/>
            </a:pPr>
            <a:endParaRPr lang="en-US" b="1" dirty="0" smtClean="0"/>
          </a:p>
          <a:p>
            <a:endParaRPr lang="en-US" sz="2400" b="1" dirty="0" smtClean="0"/>
          </a:p>
          <a:p>
            <a:endParaRPr lang="en-US" sz="2400" b="1" dirty="0" smtClean="0"/>
          </a:p>
          <a:p>
            <a:endParaRPr lang="en-US" sz="2400" b="1" dirty="0" smtClean="0"/>
          </a:p>
          <a:p>
            <a:endParaRPr lang="en-US" sz="2400" b="1" dirty="0" smtClean="0"/>
          </a:p>
          <a:p>
            <a:pPr>
              <a:buFont typeface="Wingdings" pitchFamily="2" charset="2"/>
              <a:buNone/>
            </a:pPr>
            <a:endParaRPr lang="en-US" sz="2400" b="1" dirty="0"/>
          </a:p>
        </p:txBody>
      </p:sp>
    </p:spTree>
    <p:extLst>
      <p:ext uri="{BB962C8B-B14F-4D97-AF65-F5344CB8AC3E}">
        <p14:creationId xmlns:p14="http://schemas.microsoft.com/office/powerpoint/2010/main" val="3246081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nectCarol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A970C4679FC84D8F050F0627874A35" ma:contentTypeVersion="0" ma:contentTypeDescription="Create a new document." ma:contentTypeScope="" ma:versionID="e87a277400b7730a3ad9391053b1bd8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6F05E8-45C7-4378-9837-38047CABCD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2D8A8AB-E890-4570-9ED5-6C25A04DCCA0}">
  <ds:schemaRefs>
    <ds:schemaRef ds:uri="http://schemas.microsoft.com/sharepoint/v3/contenttype/forms"/>
  </ds:schemaRefs>
</ds:datastoreItem>
</file>

<file path=customXml/itemProps3.xml><?xml version="1.0" encoding="utf-8"?>
<ds:datastoreItem xmlns:ds="http://schemas.openxmlformats.org/officeDocument/2006/customXml" ds:itemID="{9FDD7D2B-E79B-4B95-9C0B-71D64DA9ABE2}">
  <ds:schemaRef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purl.org/dc/dcmitype/"/>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6355</TotalTime>
  <Words>4555</Words>
  <Application>Microsoft Office PowerPoint</Application>
  <PresentationFormat>On-screen Show (4:3)</PresentationFormat>
  <Paragraphs>888</Paragraphs>
  <Slides>43</Slides>
  <Notes>42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Cambria</vt:lpstr>
      <vt:lpstr>Courier New</vt:lpstr>
      <vt:lpstr>Times New Roman</vt:lpstr>
      <vt:lpstr>Wingdings</vt:lpstr>
      <vt:lpstr>Wingdings 3</vt:lpstr>
      <vt:lpstr>ConnectCarolina</vt:lpstr>
      <vt:lpstr>General Ledger</vt:lpstr>
      <vt:lpstr>PowerPoint Presentation</vt:lpstr>
      <vt:lpstr>PowerPoint Presentation</vt:lpstr>
      <vt:lpstr>PowerPoint Presentation</vt:lpstr>
      <vt:lpstr>PowerPoint Presentation</vt:lpstr>
      <vt:lpstr>PowerPoint Presentation</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Agenda</vt:lpstr>
      <vt:lpstr>PowerPoint Presentation</vt:lpstr>
      <vt:lpstr>PowerPoint Presentation</vt:lpstr>
      <vt:lpstr>PowerPoint Presentation</vt:lpstr>
      <vt:lpstr>Agenda</vt:lpstr>
      <vt:lpstr>PowerPoint Presentation</vt:lpstr>
      <vt:lpstr>PowerPoint Presentation</vt:lpstr>
      <vt:lpstr>Agenda</vt:lpstr>
      <vt:lpstr>PowerPoint Presentation</vt:lpstr>
      <vt:lpstr>PowerPoint Presentation</vt:lpstr>
      <vt:lpstr>Agenda</vt:lpstr>
      <vt:lpstr>PowerPoint Presentation</vt:lpstr>
      <vt:lpstr>PowerPoint Presentation</vt:lpstr>
      <vt:lpstr>PowerPoint Presentation</vt:lpstr>
      <vt:lpstr>PowerPoint Presentation</vt:lpstr>
      <vt:lpstr>PowerPoint Presentation</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University of North Carolina at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 User</dc:creator>
  <cp:lastModifiedBy>Hughes, Matt</cp:lastModifiedBy>
  <cp:revision>220</cp:revision>
  <cp:lastPrinted>2014-09-04T15:26:50Z</cp:lastPrinted>
  <dcterms:created xsi:type="dcterms:W3CDTF">2013-12-04T15:59:55Z</dcterms:created>
  <dcterms:modified xsi:type="dcterms:W3CDTF">2014-09-30T13:00:37Z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0x0101002AA970C4679FC84D8F050F0627874A35</vt:lpwstr>
  </property>
</Properties>
</file>